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94" r:id="rId3"/>
    <p:sldId id="261" r:id="rId4"/>
    <p:sldId id="262" r:id="rId5"/>
    <p:sldId id="258" r:id="rId6"/>
    <p:sldId id="257" r:id="rId7"/>
    <p:sldId id="259" r:id="rId8"/>
    <p:sldId id="264" r:id="rId9"/>
    <p:sldId id="263" r:id="rId10"/>
    <p:sldId id="293" r:id="rId11"/>
    <p:sldId id="268" r:id="rId12"/>
    <p:sldId id="265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95" r:id="rId21"/>
    <p:sldId id="275" r:id="rId22"/>
    <p:sldId id="276" r:id="rId23"/>
    <p:sldId id="280" r:id="rId24"/>
    <p:sldId id="277" r:id="rId25"/>
    <p:sldId id="298" r:id="rId26"/>
    <p:sldId id="299" r:id="rId27"/>
    <p:sldId id="300" r:id="rId28"/>
    <p:sldId id="281" r:id="rId29"/>
    <p:sldId id="297" r:id="rId30"/>
    <p:sldId id="282" r:id="rId31"/>
    <p:sldId id="278" r:id="rId32"/>
    <p:sldId id="283" r:id="rId33"/>
    <p:sldId id="284" r:id="rId34"/>
    <p:sldId id="285" r:id="rId35"/>
    <p:sldId id="286" r:id="rId36"/>
    <p:sldId id="287" r:id="rId37"/>
    <p:sldId id="292" r:id="rId38"/>
    <p:sldId id="290" r:id="rId39"/>
    <p:sldId id="291" r:id="rId40"/>
    <p:sldId id="289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135" d="100"/>
          <a:sy n="135" d="100"/>
        </p:scale>
        <p:origin x="852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2F049-48AD-44DF-A836-28AA8AE07C7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1135E-B23C-467D-866E-5E27626D9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1135E-B23C-467D-866E-5E27626D91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4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1135E-B23C-467D-866E-5E27626D91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2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1135E-B23C-467D-866E-5E27626D91E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15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8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2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46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9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50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12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94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03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9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F8BE9-47C8-4C45-B88F-68A848B05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8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?gws_rd=ssl#q=obama&amp;start=110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igir.org/general-information/awards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?gws_rd=ssl#q=obama&amp;start=110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Boolean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Hongning</a:t>
            </a:r>
            <a:r>
              <a:rPr lang="en-US" dirty="0" smtClean="0"/>
              <a:t> Wang</a:t>
            </a:r>
          </a:p>
          <a:p>
            <a:r>
              <a:rPr lang="en-US" dirty="0" err="1" smtClean="0"/>
              <a:t>CS@UVa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Intuitive understanding of relevance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Fill in magic numbers to describe the relation between documents and words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144688"/>
              </p:ext>
            </p:extLst>
          </p:nvPr>
        </p:nvGraphicFramePr>
        <p:xfrm>
          <a:off x="762000" y="3276600"/>
          <a:ext cx="78486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6680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9451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retrieval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retrieved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helpful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everyone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4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2362200" y="4739640"/>
            <a:ext cx="3982015" cy="1130645"/>
            <a:chOff x="2233728" y="4392486"/>
            <a:chExt cx="3982015" cy="1130645"/>
          </a:xfrm>
        </p:grpSpPr>
        <p:sp>
          <p:nvSpPr>
            <p:cNvPr id="8" name="TextBox 7"/>
            <p:cNvSpPr txBox="1"/>
            <p:nvPr/>
          </p:nvSpPr>
          <p:spPr>
            <a:xfrm>
              <a:off x="2558143" y="4876800"/>
              <a:ext cx="3657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FF0000"/>
                  </a:solidFill>
                </a:rPr>
                <a:t>E.g., 0/1 for Boolean models, probabilities for probabilistic models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  <p:sp>
          <p:nvSpPr>
            <p:cNvPr id="9" name="Arc 8"/>
            <p:cNvSpPr/>
            <p:nvPr/>
          </p:nvSpPr>
          <p:spPr>
            <a:xfrm rot="13200837">
              <a:off x="2233728" y="4392486"/>
              <a:ext cx="1153917" cy="968629"/>
            </a:xfrm>
            <a:prstGeom prst="arc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Vocabulary V={w</a:t>
            </a:r>
            <a:r>
              <a:rPr lang="en-US" altLang="en-US" baseline="-25000" dirty="0"/>
              <a:t>1</a:t>
            </a:r>
            <a:r>
              <a:rPr lang="en-US" altLang="en-US" dirty="0"/>
              <a:t>, w</a:t>
            </a:r>
            <a:r>
              <a:rPr lang="en-US" altLang="en-US" baseline="-25000" dirty="0"/>
              <a:t>2</a:t>
            </a:r>
            <a:r>
              <a:rPr lang="en-US" altLang="en-US" dirty="0"/>
              <a:t>, …, </a:t>
            </a:r>
            <a:r>
              <a:rPr lang="en-US" altLang="en-US" dirty="0" err="1"/>
              <a:t>w</a:t>
            </a:r>
            <a:r>
              <a:rPr lang="en-US" altLang="en-US" baseline="-25000" dirty="0" err="1"/>
              <a:t>N</a:t>
            </a:r>
            <a:r>
              <a:rPr lang="en-US" altLang="en-US" dirty="0"/>
              <a:t>} of </a:t>
            </a:r>
            <a:r>
              <a:rPr lang="en-US" altLang="en-US" dirty="0" smtClean="0"/>
              <a:t>language</a:t>
            </a:r>
            <a:endParaRPr lang="en-US" dirty="0" smtClean="0"/>
          </a:p>
          <a:p>
            <a:r>
              <a:rPr lang="en-US" altLang="en-US" dirty="0"/>
              <a:t>Query q = </a:t>
            </a:r>
            <a:r>
              <a:rPr lang="en-US" altLang="en-US" dirty="0" smtClean="0"/>
              <a:t>t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,…,t</a:t>
            </a:r>
            <a:r>
              <a:rPr lang="en-US" altLang="en-US" baseline="-25000" dirty="0" smtClean="0"/>
              <a:t>m</a:t>
            </a:r>
            <a:r>
              <a:rPr lang="en-US" altLang="en-US" dirty="0"/>
              <a:t>, where </a:t>
            </a:r>
            <a:r>
              <a:rPr lang="en-US" altLang="en-US" dirty="0" err="1" smtClean="0"/>
              <a:t>t</a:t>
            </a:r>
            <a:r>
              <a:rPr lang="en-US" altLang="en-US" baseline="-25000" dirty="0" err="1" smtClean="0"/>
              <a:t>i</a:t>
            </a:r>
            <a:r>
              <a:rPr lang="en-US" altLang="en-US" dirty="0" smtClean="0"/>
              <a:t> </a:t>
            </a:r>
            <a:r>
              <a:rPr lang="en-US" altLang="en-US" dirty="0">
                <a:sym typeface="Symbol" pitchFamily="18" charset="2"/>
              </a:rPr>
              <a:t></a:t>
            </a:r>
            <a:r>
              <a:rPr lang="en-US" altLang="en-US" dirty="0"/>
              <a:t> V</a:t>
            </a:r>
          </a:p>
          <a:p>
            <a:r>
              <a:rPr lang="en-US" altLang="en-US" dirty="0"/>
              <a:t>Document d</a:t>
            </a:r>
            <a:r>
              <a:rPr lang="en-US" altLang="en-US" baseline="-25000" dirty="0"/>
              <a:t>i</a:t>
            </a:r>
            <a:r>
              <a:rPr lang="en-US" altLang="en-US" dirty="0"/>
              <a:t> = </a:t>
            </a:r>
            <a:r>
              <a:rPr lang="en-US" altLang="en-US" dirty="0" smtClean="0"/>
              <a:t>t</a:t>
            </a:r>
            <a:r>
              <a:rPr lang="en-US" altLang="en-US" baseline="-25000" dirty="0" smtClean="0"/>
              <a:t>i1</a:t>
            </a:r>
            <a:r>
              <a:rPr lang="en-US" altLang="en-US" dirty="0" smtClean="0"/>
              <a:t>,…,t</a:t>
            </a:r>
            <a:r>
              <a:rPr lang="en-US" altLang="en-US" baseline="-25000" dirty="0" smtClean="0"/>
              <a:t>in</a:t>
            </a:r>
            <a:r>
              <a:rPr lang="en-US" altLang="en-US" dirty="0" smtClean="0"/>
              <a:t>, </a:t>
            </a:r>
            <a:r>
              <a:rPr lang="en-US" altLang="en-US" dirty="0"/>
              <a:t>where </a:t>
            </a:r>
            <a:r>
              <a:rPr lang="en-US" altLang="en-US" dirty="0" err="1" smtClean="0"/>
              <a:t>t</a:t>
            </a:r>
            <a:r>
              <a:rPr lang="en-US" altLang="en-US" baseline="-25000" dirty="0" err="1" smtClean="0"/>
              <a:t>ij</a:t>
            </a:r>
            <a:r>
              <a:rPr lang="en-US" altLang="en-US" dirty="0" smtClean="0"/>
              <a:t> </a:t>
            </a:r>
            <a:r>
              <a:rPr lang="en-US" altLang="en-US" dirty="0">
                <a:sym typeface="Symbol" pitchFamily="18" charset="2"/>
              </a:rPr>
              <a:t></a:t>
            </a:r>
            <a:r>
              <a:rPr lang="en-US" altLang="en-US" dirty="0"/>
              <a:t> </a:t>
            </a:r>
            <a:r>
              <a:rPr lang="en-US" altLang="en-US" dirty="0" smtClean="0"/>
              <a:t>V</a:t>
            </a:r>
          </a:p>
          <a:p>
            <a:r>
              <a:rPr lang="en-US" altLang="en-US" dirty="0"/>
              <a:t>Collection C= {d</a:t>
            </a:r>
            <a:r>
              <a:rPr lang="en-US" altLang="en-US" baseline="-25000" dirty="0"/>
              <a:t>1</a:t>
            </a:r>
            <a:r>
              <a:rPr lang="en-US" altLang="en-US" dirty="0"/>
              <a:t>, …, </a:t>
            </a:r>
            <a:r>
              <a:rPr lang="en-US" altLang="en-US" dirty="0" err="1"/>
              <a:t>d</a:t>
            </a:r>
            <a:r>
              <a:rPr lang="en-US" altLang="en-US" baseline="-25000" dirty="0" err="1"/>
              <a:t>k</a:t>
            </a:r>
            <a:r>
              <a:rPr lang="en-US" altLang="en-US" dirty="0" smtClean="0"/>
              <a:t>}</a:t>
            </a:r>
            <a:endParaRPr lang="en-US" dirty="0" smtClean="0"/>
          </a:p>
          <a:p>
            <a:r>
              <a:rPr lang="en-US" dirty="0" err="1" smtClean="0"/>
              <a:t>Rel</a:t>
            </a:r>
            <a:r>
              <a:rPr lang="en-US" dirty="0" smtClean="0"/>
              <a:t>(</a:t>
            </a:r>
            <a:r>
              <a:rPr lang="en-US" dirty="0" err="1" smtClean="0"/>
              <a:t>q,d</a:t>
            </a:r>
            <a:r>
              <a:rPr lang="en-US" dirty="0" smtClean="0"/>
              <a:t>): relevance of doc d to query q</a:t>
            </a:r>
          </a:p>
          <a:p>
            <a:r>
              <a:rPr lang="en-US" dirty="0" smtClean="0"/>
              <a:t>Rep(d): representation of document d</a:t>
            </a:r>
          </a:p>
          <a:p>
            <a:r>
              <a:rPr lang="en-US" dirty="0" smtClean="0"/>
              <a:t>Rep(q): representation of query q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0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Vector Space Model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Hongning</a:t>
            </a:r>
            <a:r>
              <a:rPr lang="en-US" dirty="0" smtClean="0"/>
              <a:t> Wang</a:t>
            </a:r>
          </a:p>
          <a:p>
            <a:r>
              <a:rPr lang="en-US" dirty="0" err="1" smtClean="0"/>
              <a:t>CS@UVa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Relevance =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22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600200"/>
                <a:ext cx="8382000" cy="45259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en-US" dirty="0" smtClean="0"/>
                  <a:t>Assumptions</a:t>
                </a:r>
              </a:p>
              <a:p>
                <a:pPr lvl="1"/>
                <a:r>
                  <a:rPr lang="en-US" altLang="en-US" dirty="0"/>
                  <a:t>Query and </a:t>
                </a:r>
                <a:r>
                  <a:rPr lang="en-US" altLang="en-US" dirty="0" smtClean="0"/>
                  <a:t>documents </a:t>
                </a:r>
                <a:r>
                  <a:rPr lang="en-US" altLang="en-US" dirty="0"/>
                  <a:t>are represented </a:t>
                </a:r>
                <a:r>
                  <a:rPr lang="en-US" altLang="en-US" dirty="0" smtClean="0"/>
                  <a:t>in the same form</a:t>
                </a:r>
                <a:endParaRPr lang="en-US" altLang="en-US" dirty="0"/>
              </a:p>
              <a:p>
                <a:pPr lvl="2"/>
                <a:r>
                  <a:rPr lang="en-US" altLang="en-US" dirty="0"/>
                  <a:t>A query can be regarded as a “document”</a:t>
                </a:r>
              </a:p>
              <a:p>
                <a:pPr lvl="1"/>
                <a:r>
                  <a:rPr lang="en-US" altLang="en-US" dirty="0"/>
                  <a:t>Relevance(</a:t>
                </a:r>
                <a:r>
                  <a:rPr lang="en-US" altLang="en-US" dirty="0" err="1"/>
                  <a:t>d,q</a:t>
                </a:r>
                <a:r>
                  <a:rPr lang="en-US" altLang="en-US" dirty="0"/>
                  <a:t>) </a:t>
                </a:r>
                <a:r>
                  <a:rPr lang="en-US" altLang="en-US" dirty="0">
                    <a:sym typeface="Symbol" pitchFamily="18" charset="2"/>
                  </a:rPr>
                  <a:t> similarity(</a:t>
                </a:r>
                <a:r>
                  <a:rPr lang="en-US" altLang="en-US" dirty="0" err="1">
                    <a:sym typeface="Symbol" pitchFamily="18" charset="2"/>
                  </a:rPr>
                  <a:t>d,q</a:t>
                </a:r>
                <a:r>
                  <a:rPr lang="en-US" altLang="en-US" dirty="0">
                    <a:sym typeface="Symbol" pitchFamily="18" charset="2"/>
                  </a:rPr>
                  <a:t>)</a:t>
                </a:r>
              </a:p>
              <a:p>
                <a:r>
                  <a:rPr lang="en-US" altLang="en-US" dirty="0"/>
                  <a:t>R(q) = {</a:t>
                </a:r>
                <a:r>
                  <a:rPr lang="en-US" altLang="en-US" dirty="0" err="1"/>
                  <a:t>d</a:t>
                </a:r>
                <a:r>
                  <a:rPr lang="en-US" altLang="en-US" dirty="0" err="1">
                    <a:sym typeface="Symbol" pitchFamily="18" charset="2"/>
                  </a:rPr>
                  <a:t></a:t>
                </a:r>
                <a:r>
                  <a:rPr lang="en-US" altLang="en-US" dirty="0" err="1" smtClean="0"/>
                  <a:t>C|rel</a:t>
                </a:r>
                <a:r>
                  <a:rPr lang="en-US" altLang="en-US" dirty="0" smtClean="0"/>
                  <a:t>(</a:t>
                </a:r>
                <a:r>
                  <a:rPr lang="en-US" altLang="en-US" dirty="0" err="1" smtClean="0"/>
                  <a:t>d,q</a:t>
                </a:r>
                <a:r>
                  <a:rPr lang="en-US" altLang="en-US" dirty="0" smtClean="0"/>
                  <a:t>)&gt;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/>
                      </a:rPr>
                      <m:t>𝜃</m:t>
                    </m:r>
                  </m:oMath>
                </a14:m>
                <a:r>
                  <a:rPr lang="en-US" altLang="en-US" dirty="0" smtClean="0"/>
                  <a:t>}, </a:t>
                </a:r>
                <a:r>
                  <a:rPr lang="en-US" altLang="en-US" dirty="0" err="1" smtClean="0"/>
                  <a:t>rel</a:t>
                </a:r>
                <a:r>
                  <a:rPr lang="en-US" altLang="en-US" dirty="0" smtClean="0"/>
                  <a:t>(</a:t>
                </a:r>
                <a:r>
                  <a:rPr lang="en-US" altLang="en-US" dirty="0" err="1" smtClean="0"/>
                  <a:t>q,d</a:t>
                </a:r>
                <a:r>
                  <a:rPr lang="en-US" altLang="en-US" dirty="0"/>
                  <a:t>)=</a:t>
                </a:r>
                <a:r>
                  <a:rPr lang="en-US" altLang="en-US" dirty="0">
                    <a:sym typeface="Symbol" pitchFamily="18" charset="2"/>
                  </a:rPr>
                  <a:t></a:t>
                </a:r>
                <a:r>
                  <a:rPr lang="en-US" altLang="en-US" dirty="0"/>
                  <a:t>(Rep(q), Rep(d))</a:t>
                </a:r>
                <a:r>
                  <a:rPr lang="en-US" altLang="en-US" sz="2000" b="0" dirty="0"/>
                  <a:t> </a:t>
                </a:r>
                <a:endParaRPr lang="en-US" altLang="en-US" dirty="0"/>
              </a:p>
              <a:p>
                <a:r>
                  <a:rPr lang="en-US" altLang="en-US" dirty="0"/>
                  <a:t>Key issues</a:t>
                </a:r>
              </a:p>
              <a:p>
                <a:pPr lvl="1"/>
                <a:r>
                  <a:rPr lang="en-US" altLang="en-US" dirty="0"/>
                  <a:t>How to represent query/document?</a:t>
                </a:r>
              </a:p>
              <a:p>
                <a:pPr lvl="1"/>
                <a:r>
                  <a:rPr lang="en-US" altLang="en-US" dirty="0"/>
                  <a:t>How to define the similarity </a:t>
                </a:r>
                <a:r>
                  <a:rPr lang="en-US" altLang="en-US" dirty="0" smtClean="0">
                    <a:solidFill>
                      <a:schemeClr val="tx1"/>
                    </a:solidFill>
                  </a:rPr>
                  <a:t>measure </a:t>
                </a:r>
                <a:r>
                  <a:rPr lang="en-US" altLang="en-US" dirty="0" smtClean="0">
                    <a:solidFill>
                      <a:schemeClr val="tx1"/>
                    </a:solidFill>
                    <a:sym typeface="Symbol" pitchFamily="18" charset="2"/>
                  </a:rPr>
                  <a:t>(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𝑥</m:t>
                    </m:r>
                  </m:oMath>
                </a14:m>
                <a:r>
                  <a:rPr lang="en-US" altLang="en-US" dirty="0" smtClean="0">
                    <a:solidFill>
                      <a:schemeClr val="tx1"/>
                    </a:solidFill>
                    <a:sym typeface="Symbol" pitchFamily="18" charset="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𝑦</m:t>
                    </m:r>
                  </m:oMath>
                </a14:m>
                <a:r>
                  <a:rPr lang="en-US" altLang="en-US" dirty="0" smtClean="0">
                    <a:solidFill>
                      <a:schemeClr val="tx1"/>
                    </a:solidFill>
                    <a:sym typeface="Symbol" pitchFamily="18" charset="2"/>
                  </a:rPr>
                  <a:t>)</a:t>
                </a:r>
                <a:r>
                  <a:rPr lang="en-US" altLang="en-US" dirty="0" smtClean="0">
                    <a:solidFill>
                      <a:schemeClr val="tx1"/>
                    </a:solidFill>
                  </a:rPr>
                  <a:t>?</a:t>
                </a:r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022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382000" cy="4525963"/>
              </a:xfrm>
              <a:blipFill rotWithShape="0">
                <a:blip r:embed="rId2"/>
                <a:stretch>
                  <a:fillRect l="-1455" t="-1617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4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Vector </a:t>
            </a:r>
            <a:r>
              <a:rPr lang="en-US" altLang="en-US" dirty="0" smtClean="0"/>
              <a:t>space model</a:t>
            </a:r>
            <a:endParaRPr lang="en-US" altLang="en-US" dirty="0"/>
          </a:p>
        </p:txBody>
      </p:sp>
      <p:sp>
        <p:nvSpPr>
          <p:cNvPr id="313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Represent </a:t>
            </a:r>
            <a:r>
              <a:rPr lang="en-US" altLang="en-US" dirty="0" smtClean="0"/>
              <a:t>both document and query </a:t>
            </a:r>
            <a:r>
              <a:rPr lang="en-US" altLang="en-US" dirty="0"/>
              <a:t>by </a:t>
            </a:r>
            <a:r>
              <a:rPr lang="en-US" altLang="en-US" u="sng" dirty="0" smtClean="0"/>
              <a:t>concept</a:t>
            </a:r>
            <a:r>
              <a:rPr lang="en-US" altLang="en-US" dirty="0" smtClean="0"/>
              <a:t> vectors</a:t>
            </a:r>
            <a:endParaRPr lang="en-US" altLang="en-US" dirty="0"/>
          </a:p>
          <a:p>
            <a:pPr lvl="1"/>
            <a:r>
              <a:rPr lang="en-US" altLang="en-US" dirty="0" smtClean="0"/>
              <a:t>Each concept defines </a:t>
            </a:r>
            <a:r>
              <a:rPr lang="en-US" altLang="en-US" dirty="0"/>
              <a:t>one dimension</a:t>
            </a:r>
          </a:p>
          <a:p>
            <a:pPr lvl="1"/>
            <a:r>
              <a:rPr lang="en-US" altLang="en-US" i="1" dirty="0" smtClean="0"/>
              <a:t>K</a:t>
            </a:r>
            <a:r>
              <a:rPr lang="en-US" altLang="en-US" dirty="0" smtClean="0"/>
              <a:t> concepts define </a:t>
            </a:r>
            <a:r>
              <a:rPr lang="en-US" altLang="en-US" dirty="0"/>
              <a:t>a high-dimensional space</a:t>
            </a:r>
          </a:p>
          <a:p>
            <a:pPr lvl="1"/>
            <a:r>
              <a:rPr lang="en-US" altLang="en-US" dirty="0"/>
              <a:t>Element of vector corresponds to </a:t>
            </a:r>
            <a:r>
              <a:rPr lang="en-US" altLang="en-US" dirty="0" smtClean="0"/>
              <a:t>concept weight</a:t>
            </a:r>
            <a:endParaRPr lang="en-US" altLang="en-US" dirty="0"/>
          </a:p>
          <a:p>
            <a:pPr lvl="2"/>
            <a:r>
              <a:rPr lang="en-US" altLang="en-US" dirty="0"/>
              <a:t>E.g., d=(x</a:t>
            </a:r>
            <a:r>
              <a:rPr lang="en-US" altLang="en-US" baseline="-25000" dirty="0"/>
              <a:t>1</a:t>
            </a:r>
            <a:r>
              <a:rPr lang="en-US" altLang="en-US" dirty="0"/>
              <a:t>,…,</a:t>
            </a:r>
            <a:r>
              <a:rPr lang="en-US" altLang="en-US" dirty="0" err="1" smtClean="0"/>
              <a:t>x</a:t>
            </a:r>
            <a:r>
              <a:rPr lang="en-US" altLang="en-US" baseline="-25000" dirty="0" err="1" smtClean="0"/>
              <a:t>k</a:t>
            </a:r>
            <a:r>
              <a:rPr lang="en-US" altLang="en-US" dirty="0" smtClean="0"/>
              <a:t>), </a:t>
            </a:r>
            <a:r>
              <a:rPr lang="en-US" altLang="en-US" dirty="0"/>
              <a:t>x</a:t>
            </a:r>
            <a:r>
              <a:rPr lang="en-US" altLang="en-US" baseline="-25000" dirty="0"/>
              <a:t>i</a:t>
            </a:r>
            <a:r>
              <a:rPr lang="en-US" altLang="en-US" dirty="0"/>
              <a:t> is “importance” of </a:t>
            </a:r>
            <a:r>
              <a:rPr lang="en-US" altLang="en-US" dirty="0" smtClean="0"/>
              <a:t>concept </a:t>
            </a:r>
            <a:r>
              <a:rPr lang="en-US" altLang="en-US" dirty="0" err="1" smtClean="0"/>
              <a:t>i</a:t>
            </a:r>
            <a:endParaRPr lang="en-US" altLang="en-US" dirty="0"/>
          </a:p>
          <a:p>
            <a:r>
              <a:rPr lang="en-US" altLang="en-US" dirty="0"/>
              <a:t>Measure relevance </a:t>
            </a:r>
            <a:r>
              <a:rPr lang="en-US" altLang="en-US" dirty="0" smtClean="0"/>
              <a:t>	</a:t>
            </a:r>
          </a:p>
          <a:p>
            <a:pPr lvl="1"/>
            <a:r>
              <a:rPr lang="en-US" altLang="en-US" dirty="0" smtClean="0"/>
              <a:t>Distance </a:t>
            </a:r>
            <a:r>
              <a:rPr lang="en-US" altLang="en-US" dirty="0"/>
              <a:t>between the query vector and document vector in </a:t>
            </a:r>
            <a:r>
              <a:rPr lang="en-US" altLang="en-US" dirty="0" smtClean="0"/>
              <a:t>this concept space</a:t>
            </a:r>
            <a:endParaRPr lang="en-US" alt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5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VS Model: </a:t>
            </a:r>
            <a:r>
              <a:rPr lang="en-US" altLang="en-US" dirty="0" smtClean="0"/>
              <a:t>an illustration</a:t>
            </a:r>
            <a:endParaRPr lang="en-US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document is closer to the query?</a:t>
            </a:r>
            <a:endParaRPr lang="en-US" dirty="0"/>
          </a:p>
        </p:txBody>
      </p:sp>
      <p:grpSp>
        <p:nvGrpSpPr>
          <p:cNvPr id="315422" name="Group 30"/>
          <p:cNvGrpSpPr>
            <a:grpSpLocks/>
          </p:cNvGrpSpPr>
          <p:nvPr/>
        </p:nvGrpSpPr>
        <p:grpSpPr bwMode="auto">
          <a:xfrm>
            <a:off x="1395413" y="2286000"/>
            <a:ext cx="6289676" cy="4259263"/>
            <a:chOff x="879" y="1152"/>
            <a:chExt cx="3962" cy="2683"/>
          </a:xfrm>
        </p:grpSpPr>
        <p:sp>
          <p:nvSpPr>
            <p:cNvPr id="315395" name="AutoShape 3"/>
            <p:cNvSpPr>
              <a:spLocks noChangeArrowheads="1"/>
            </p:cNvSpPr>
            <p:nvPr/>
          </p:nvSpPr>
          <p:spPr bwMode="auto">
            <a:xfrm>
              <a:off x="1584" y="1488"/>
              <a:ext cx="2448" cy="1872"/>
            </a:xfrm>
            <a:prstGeom prst="cube">
              <a:avLst>
                <a:gd name="adj" fmla="val 25000"/>
              </a:avLst>
            </a:prstGeom>
            <a:noFill/>
            <a:ln w="127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15421" name="Group 29"/>
            <p:cNvGrpSpPr>
              <a:grpSpLocks/>
            </p:cNvGrpSpPr>
            <p:nvPr/>
          </p:nvGrpSpPr>
          <p:grpSpPr bwMode="auto">
            <a:xfrm>
              <a:off x="879" y="1152"/>
              <a:ext cx="3962" cy="2683"/>
              <a:chOff x="879" y="1152"/>
              <a:chExt cx="3962" cy="2683"/>
            </a:xfrm>
          </p:grpSpPr>
          <p:sp>
            <p:nvSpPr>
              <p:cNvPr id="315396" name="Line 4"/>
              <p:cNvSpPr>
                <a:spLocks noChangeShapeType="1"/>
              </p:cNvSpPr>
              <p:nvPr/>
            </p:nvSpPr>
            <p:spPr bwMode="auto">
              <a:xfrm flipH="1">
                <a:off x="1440" y="2880"/>
                <a:ext cx="672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397" name="Line 5"/>
              <p:cNvSpPr>
                <a:spLocks noChangeShapeType="1"/>
              </p:cNvSpPr>
              <p:nvPr/>
            </p:nvSpPr>
            <p:spPr bwMode="auto">
              <a:xfrm>
                <a:off x="2112" y="2880"/>
                <a:ext cx="20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398" name="Line 6"/>
              <p:cNvSpPr>
                <a:spLocks noChangeShapeType="1"/>
              </p:cNvSpPr>
              <p:nvPr/>
            </p:nvSpPr>
            <p:spPr bwMode="auto">
              <a:xfrm flipV="1">
                <a:off x="2112" y="1344"/>
                <a:ext cx="0" cy="15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403" name="Text Box 11"/>
              <p:cNvSpPr txBox="1">
                <a:spLocks noChangeArrowheads="1"/>
              </p:cNvSpPr>
              <p:nvPr/>
            </p:nvSpPr>
            <p:spPr bwMode="auto">
              <a:xfrm>
                <a:off x="4224" y="2733"/>
                <a:ext cx="617" cy="291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2400" dirty="0" smtClean="0">
                    <a:solidFill>
                      <a:srgbClr val="3333FF"/>
                    </a:solidFill>
                  </a:rPr>
                  <a:t>Sports</a:t>
                </a:r>
                <a:endParaRPr lang="en-US" altLang="en-US" sz="2400" dirty="0">
                  <a:solidFill>
                    <a:srgbClr val="008000"/>
                  </a:solidFill>
                </a:endParaRPr>
              </a:p>
            </p:txBody>
          </p:sp>
          <p:sp>
            <p:nvSpPr>
              <p:cNvPr id="315404" name="Text Box 12"/>
              <p:cNvSpPr txBox="1">
                <a:spLocks noChangeArrowheads="1"/>
              </p:cNvSpPr>
              <p:nvPr/>
            </p:nvSpPr>
            <p:spPr bwMode="auto">
              <a:xfrm>
                <a:off x="879" y="3544"/>
                <a:ext cx="897" cy="291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2400" dirty="0" smtClean="0">
                    <a:solidFill>
                      <a:srgbClr val="CC0000"/>
                    </a:solidFill>
                  </a:rPr>
                  <a:t>Education</a:t>
                </a:r>
                <a:endParaRPr lang="en-US" altLang="en-US" sz="2400" dirty="0">
                  <a:solidFill>
                    <a:srgbClr val="CC0000"/>
                  </a:solidFill>
                </a:endParaRPr>
              </a:p>
            </p:txBody>
          </p:sp>
          <p:sp>
            <p:nvSpPr>
              <p:cNvPr id="315405" name="Text Box 13"/>
              <p:cNvSpPr txBox="1">
                <a:spLocks noChangeArrowheads="1"/>
              </p:cNvSpPr>
              <p:nvPr/>
            </p:nvSpPr>
            <p:spPr bwMode="auto">
              <a:xfrm>
                <a:off x="2208" y="1152"/>
                <a:ext cx="625" cy="25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 dirty="0" smtClean="0">
                    <a:solidFill>
                      <a:srgbClr val="CC0000"/>
                    </a:solidFill>
                  </a:rPr>
                  <a:t>Finance</a:t>
                </a:r>
                <a:endParaRPr lang="en-US" altLang="en-US" sz="2400" dirty="0">
                  <a:solidFill>
                    <a:srgbClr val="CC0000"/>
                  </a:solidFill>
                </a:endParaRPr>
              </a:p>
            </p:txBody>
          </p:sp>
        </p:grpSp>
      </p:grpSp>
      <p:grpSp>
        <p:nvGrpSpPr>
          <p:cNvPr id="315428" name="Group 36"/>
          <p:cNvGrpSpPr>
            <a:grpSpLocks/>
          </p:cNvGrpSpPr>
          <p:nvPr/>
        </p:nvGrpSpPr>
        <p:grpSpPr bwMode="auto">
          <a:xfrm>
            <a:off x="3124201" y="3146425"/>
            <a:ext cx="2738438" cy="2873375"/>
            <a:chOff x="1968" y="1694"/>
            <a:chExt cx="1725" cy="1810"/>
          </a:xfrm>
        </p:grpSpPr>
        <p:sp>
          <p:nvSpPr>
            <p:cNvPr id="315402" name="Line 10"/>
            <p:cNvSpPr>
              <a:spLocks noChangeShapeType="1"/>
            </p:cNvSpPr>
            <p:nvPr/>
          </p:nvSpPr>
          <p:spPr bwMode="auto">
            <a:xfrm flipV="1">
              <a:off x="2112" y="1949"/>
              <a:ext cx="1440" cy="93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414" name="Text Box 22"/>
            <p:cNvSpPr txBox="1">
              <a:spLocks noChangeArrowheads="1"/>
            </p:cNvSpPr>
            <p:nvPr/>
          </p:nvSpPr>
          <p:spPr bwMode="auto">
            <a:xfrm>
              <a:off x="3435" y="1694"/>
              <a:ext cx="25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1" dirty="0" smtClean="0"/>
                <a:t>D</a:t>
              </a:r>
              <a:r>
                <a:rPr lang="en-US" altLang="en-US" sz="1800" b="1" baseline="-25000" dirty="0" smtClean="0"/>
                <a:t>4</a:t>
              </a:r>
              <a:endParaRPr lang="en-US" altLang="en-US" sz="2400" dirty="0"/>
            </a:p>
          </p:txBody>
        </p:sp>
        <p:sp>
          <p:nvSpPr>
            <p:cNvPr id="39" name="Line 10"/>
            <p:cNvSpPr>
              <a:spLocks noChangeShapeType="1"/>
            </p:cNvSpPr>
            <p:nvPr/>
          </p:nvSpPr>
          <p:spPr bwMode="auto">
            <a:xfrm flipH="1">
              <a:off x="1968" y="2880"/>
              <a:ext cx="144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5423" name="Group 31"/>
          <p:cNvGrpSpPr>
            <a:grpSpLocks/>
          </p:cNvGrpSpPr>
          <p:nvPr/>
        </p:nvGrpSpPr>
        <p:grpSpPr bwMode="auto">
          <a:xfrm>
            <a:off x="3352801" y="2433638"/>
            <a:ext cx="2036763" cy="2595563"/>
            <a:chOff x="2112" y="1245"/>
            <a:chExt cx="1283" cy="1635"/>
          </a:xfrm>
        </p:grpSpPr>
        <p:sp>
          <p:nvSpPr>
            <p:cNvPr id="315399" name="Line 7"/>
            <p:cNvSpPr>
              <a:spLocks noChangeShapeType="1"/>
            </p:cNvSpPr>
            <p:nvPr/>
          </p:nvSpPr>
          <p:spPr bwMode="auto">
            <a:xfrm flipV="1">
              <a:off x="2112" y="1488"/>
              <a:ext cx="1032" cy="13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406" name="Text Box 14"/>
            <p:cNvSpPr txBox="1">
              <a:spLocks noChangeArrowheads="1"/>
            </p:cNvSpPr>
            <p:nvPr/>
          </p:nvSpPr>
          <p:spPr bwMode="auto">
            <a:xfrm>
              <a:off x="3127" y="1245"/>
              <a:ext cx="2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1" dirty="0"/>
                <a:t>D</a:t>
              </a:r>
              <a:r>
                <a:rPr lang="en-US" altLang="en-US" sz="1800" b="1" baseline="-25000" dirty="0"/>
                <a:t>2</a:t>
              </a:r>
              <a:endParaRPr lang="en-US" altLang="en-US" sz="2400" dirty="0"/>
            </a:p>
          </p:txBody>
        </p:sp>
      </p:grpSp>
      <p:grpSp>
        <p:nvGrpSpPr>
          <p:cNvPr id="315427" name="Group 35"/>
          <p:cNvGrpSpPr>
            <a:grpSpLocks/>
          </p:cNvGrpSpPr>
          <p:nvPr/>
        </p:nvGrpSpPr>
        <p:grpSpPr bwMode="auto">
          <a:xfrm>
            <a:off x="3124201" y="5029202"/>
            <a:ext cx="3182938" cy="1327151"/>
            <a:chOff x="1968" y="2880"/>
            <a:chExt cx="2005" cy="836"/>
          </a:xfrm>
        </p:grpSpPr>
        <p:sp>
          <p:nvSpPr>
            <p:cNvPr id="315401" name="Line 9"/>
            <p:cNvSpPr>
              <a:spLocks noChangeShapeType="1"/>
            </p:cNvSpPr>
            <p:nvPr/>
          </p:nvSpPr>
          <p:spPr bwMode="auto">
            <a:xfrm>
              <a:off x="2112" y="2880"/>
              <a:ext cx="1728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416" name="Text Box 24"/>
            <p:cNvSpPr txBox="1">
              <a:spLocks noChangeArrowheads="1"/>
            </p:cNvSpPr>
            <p:nvPr/>
          </p:nvSpPr>
          <p:spPr bwMode="auto">
            <a:xfrm>
              <a:off x="3705" y="3485"/>
              <a:ext cx="2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1" dirty="0"/>
                <a:t>D</a:t>
              </a:r>
              <a:r>
                <a:rPr lang="en-US" altLang="en-US" sz="1800" b="1" baseline="-25000" dirty="0"/>
                <a:t>1</a:t>
              </a:r>
              <a:endParaRPr lang="en-US" altLang="en-US" sz="2400" dirty="0"/>
            </a:p>
          </p:txBody>
        </p:sp>
        <p:sp>
          <p:nvSpPr>
            <p:cNvPr id="40" name="Text Box 24"/>
            <p:cNvSpPr txBox="1">
              <a:spLocks noChangeArrowheads="1"/>
            </p:cNvSpPr>
            <p:nvPr/>
          </p:nvSpPr>
          <p:spPr bwMode="auto">
            <a:xfrm>
              <a:off x="1968" y="3456"/>
              <a:ext cx="25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1" dirty="0" smtClean="0"/>
                <a:t>D</a:t>
              </a:r>
              <a:r>
                <a:rPr lang="en-US" altLang="en-US" sz="1800" b="1" baseline="-25000" dirty="0" smtClean="0"/>
                <a:t>5</a:t>
              </a:r>
              <a:endParaRPr lang="en-US" altLang="en-US" sz="2400" dirty="0"/>
            </a:p>
          </p:txBody>
        </p:sp>
      </p:grpSp>
      <p:grpSp>
        <p:nvGrpSpPr>
          <p:cNvPr id="315425" name="Group 33"/>
          <p:cNvGrpSpPr>
            <a:grpSpLocks/>
          </p:cNvGrpSpPr>
          <p:nvPr/>
        </p:nvGrpSpPr>
        <p:grpSpPr bwMode="auto">
          <a:xfrm>
            <a:off x="2073278" y="3741739"/>
            <a:ext cx="1279527" cy="1287463"/>
            <a:chOff x="1306" y="2069"/>
            <a:chExt cx="806" cy="811"/>
          </a:xfrm>
        </p:grpSpPr>
        <p:sp>
          <p:nvSpPr>
            <p:cNvPr id="315400" name="Line 8"/>
            <p:cNvSpPr>
              <a:spLocks noChangeShapeType="1"/>
            </p:cNvSpPr>
            <p:nvPr/>
          </p:nvSpPr>
          <p:spPr bwMode="auto">
            <a:xfrm flipH="1" flipV="1">
              <a:off x="1584" y="2208"/>
              <a:ext cx="528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409" name="Text Box 17"/>
            <p:cNvSpPr txBox="1">
              <a:spLocks noChangeArrowheads="1"/>
            </p:cNvSpPr>
            <p:nvPr/>
          </p:nvSpPr>
          <p:spPr bwMode="auto">
            <a:xfrm>
              <a:off x="1306" y="2069"/>
              <a:ext cx="2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1" dirty="0"/>
                <a:t>D</a:t>
              </a:r>
              <a:r>
                <a:rPr lang="en-US" altLang="en-US" sz="1800" b="1" baseline="-25000" dirty="0"/>
                <a:t>3</a:t>
              </a:r>
              <a:endParaRPr lang="en-US" altLang="en-US" sz="2400" dirty="0"/>
            </a:p>
          </p:txBody>
        </p:sp>
      </p:grpSp>
      <p:grpSp>
        <p:nvGrpSpPr>
          <p:cNvPr id="315434" name="Group 42"/>
          <p:cNvGrpSpPr>
            <a:grpSpLocks/>
          </p:cNvGrpSpPr>
          <p:nvPr/>
        </p:nvGrpSpPr>
        <p:grpSpPr bwMode="auto">
          <a:xfrm>
            <a:off x="3352800" y="5029200"/>
            <a:ext cx="2559050" cy="533400"/>
            <a:chOff x="2112" y="2880"/>
            <a:chExt cx="1612" cy="336"/>
          </a:xfrm>
        </p:grpSpPr>
        <p:sp>
          <p:nvSpPr>
            <p:cNvPr id="315431" name="Line 39"/>
            <p:cNvSpPr>
              <a:spLocks noChangeShapeType="1"/>
            </p:cNvSpPr>
            <p:nvPr/>
          </p:nvSpPr>
          <p:spPr bwMode="auto">
            <a:xfrm>
              <a:off x="2112" y="2880"/>
              <a:ext cx="1296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432" name="Rectangle 40"/>
            <p:cNvSpPr>
              <a:spLocks noChangeArrowheads="1"/>
            </p:cNvSpPr>
            <p:nvPr/>
          </p:nvSpPr>
          <p:spPr bwMode="auto">
            <a:xfrm>
              <a:off x="3216" y="297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1" dirty="0">
                  <a:solidFill>
                    <a:srgbClr val="CC0000"/>
                  </a:solidFill>
                </a:rPr>
                <a:t>Query</a:t>
              </a:r>
              <a:endParaRPr lang="en-US" altLang="en-US" sz="1800" b="1" baseline="-25000" dirty="0">
                <a:solidFill>
                  <a:srgbClr val="CC0000"/>
                </a:solidFill>
              </a:endParaRPr>
            </a:p>
          </p:txBody>
        </p:sp>
      </p:grpSp>
      <p:sp>
        <p:nvSpPr>
          <p:cNvPr id="315433" name="Oval 41"/>
          <p:cNvSpPr>
            <a:spLocks noChangeArrowheads="1"/>
          </p:cNvSpPr>
          <p:nvPr/>
        </p:nvSpPr>
        <p:spPr bwMode="auto">
          <a:xfrm>
            <a:off x="4495800" y="5181600"/>
            <a:ext cx="304800" cy="457200"/>
          </a:xfrm>
          <a:prstGeom prst="ellipse">
            <a:avLst/>
          </a:prstGeom>
          <a:noFill/>
          <a:ln w="25400">
            <a:solidFill>
              <a:srgbClr val="008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5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4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the VS model doesn’t say</a:t>
            </a:r>
          </a:p>
        </p:txBody>
      </p:sp>
      <p:sp>
        <p:nvSpPr>
          <p:cNvPr id="314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How to define/select the “basic concept”</a:t>
            </a:r>
          </a:p>
          <a:p>
            <a:pPr lvl="1"/>
            <a:r>
              <a:rPr lang="en-US" altLang="en-US" dirty="0"/>
              <a:t>Concepts are assumed to be </a:t>
            </a:r>
            <a:r>
              <a:rPr lang="en-US" altLang="en-US" u="sng" dirty="0"/>
              <a:t>orthogonal</a:t>
            </a:r>
          </a:p>
          <a:p>
            <a:r>
              <a:rPr lang="en-US" altLang="en-US" dirty="0"/>
              <a:t>How to assign weights</a:t>
            </a:r>
          </a:p>
          <a:p>
            <a:pPr lvl="1"/>
            <a:r>
              <a:rPr lang="en-US" altLang="en-US" dirty="0"/>
              <a:t>Weight in query indicates importance of </a:t>
            </a:r>
            <a:r>
              <a:rPr lang="en-US" altLang="en-US" dirty="0" smtClean="0"/>
              <a:t>the concept to the user’s information need</a:t>
            </a:r>
            <a:endParaRPr lang="en-US" altLang="en-US" dirty="0"/>
          </a:p>
          <a:p>
            <a:pPr lvl="1"/>
            <a:r>
              <a:rPr lang="en-US" altLang="en-US" dirty="0"/>
              <a:t>Weight in doc indicates how well the </a:t>
            </a:r>
            <a:r>
              <a:rPr lang="en-US" altLang="en-US" dirty="0" smtClean="0"/>
              <a:t>concept characterizes </a:t>
            </a:r>
            <a:r>
              <a:rPr lang="en-US" altLang="en-US" dirty="0"/>
              <a:t>the doc</a:t>
            </a:r>
          </a:p>
          <a:p>
            <a:r>
              <a:rPr lang="en-US" altLang="en-US" dirty="0"/>
              <a:t>How to define the similarity/distance measure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7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What is </a:t>
            </a:r>
            <a:r>
              <a:rPr lang="en-US" altLang="en-US" dirty="0"/>
              <a:t>a good “basic concept”?</a:t>
            </a:r>
          </a:p>
        </p:txBody>
      </p:sp>
      <p:sp>
        <p:nvSpPr>
          <p:cNvPr id="320515" name="Rectangle 1027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altLang="en-US" dirty="0"/>
              <a:t>Orthogonal</a:t>
            </a:r>
          </a:p>
          <a:p>
            <a:pPr lvl="1"/>
            <a:r>
              <a:rPr lang="en-US" altLang="en-US" dirty="0"/>
              <a:t>Linearly independent basis vectors</a:t>
            </a:r>
          </a:p>
          <a:p>
            <a:pPr lvl="2"/>
            <a:r>
              <a:rPr lang="en-US" altLang="en-US" dirty="0"/>
              <a:t>“Non-overlapping” in meaning</a:t>
            </a:r>
          </a:p>
          <a:p>
            <a:pPr lvl="2"/>
            <a:r>
              <a:rPr lang="en-US" altLang="en-US" dirty="0"/>
              <a:t>No ambiguity</a:t>
            </a:r>
          </a:p>
          <a:p>
            <a:r>
              <a:rPr lang="en-US" altLang="en-US" dirty="0"/>
              <a:t>Weights can be assigned automatically and </a:t>
            </a:r>
            <a:r>
              <a:rPr lang="en-US" altLang="en-US" dirty="0" smtClean="0"/>
              <a:t>accurately</a:t>
            </a:r>
            <a:endParaRPr lang="en-US" altLang="en-US" dirty="0"/>
          </a:p>
          <a:p>
            <a:r>
              <a:rPr lang="en-US" altLang="en-US" dirty="0" smtClean="0"/>
              <a:t>Existing solutions</a:t>
            </a:r>
          </a:p>
          <a:p>
            <a:pPr lvl="1"/>
            <a:r>
              <a:rPr lang="en-US" altLang="en-US" dirty="0" smtClean="0"/>
              <a:t>Terms or N-grams, i.e., bag-of-words</a:t>
            </a:r>
          </a:p>
          <a:p>
            <a:pPr lvl="1"/>
            <a:r>
              <a:rPr lang="en-US" altLang="en-US" dirty="0" smtClean="0"/>
              <a:t>Topics, i.e., topic model</a:t>
            </a:r>
            <a:endParaRPr lang="en-US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How to </a:t>
            </a:r>
            <a:r>
              <a:rPr lang="en-US" altLang="en-US" dirty="0" smtClean="0"/>
              <a:t>assign weights</a:t>
            </a:r>
            <a:r>
              <a:rPr lang="en-US" altLang="en-US" dirty="0"/>
              <a:t>?</a:t>
            </a:r>
          </a:p>
        </p:txBody>
      </p:sp>
      <p:sp>
        <p:nvSpPr>
          <p:cNvPr id="321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 smtClean="0"/>
              <a:t>Important</a:t>
            </a:r>
            <a:r>
              <a:rPr lang="en-US" altLang="en-US" dirty="0"/>
              <a:t>!</a:t>
            </a:r>
          </a:p>
          <a:p>
            <a:r>
              <a:rPr lang="en-US" altLang="en-US" dirty="0" smtClean="0"/>
              <a:t>Why?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ja-JP" dirty="0">
                <a:ea typeface="ＭＳ Ｐゴシック" charset="-128"/>
              </a:rPr>
              <a:t>Query side: </a:t>
            </a:r>
            <a:r>
              <a:rPr lang="en-US" altLang="ja-JP" dirty="0" smtClean="0">
                <a:ea typeface="ＭＳ Ｐゴシック" charset="-128"/>
              </a:rPr>
              <a:t>not </a:t>
            </a:r>
            <a:r>
              <a:rPr lang="en-US" altLang="ja-JP" dirty="0">
                <a:ea typeface="ＭＳ Ｐゴシック" charset="-128"/>
              </a:rPr>
              <a:t>all terms are equally important</a:t>
            </a:r>
          </a:p>
          <a:p>
            <a:pPr lvl="1">
              <a:lnSpc>
                <a:spcPct val="90000"/>
              </a:lnSpc>
            </a:pPr>
            <a:r>
              <a:rPr lang="en-US" altLang="ja-JP" dirty="0" smtClean="0">
                <a:ea typeface="ＭＳ Ｐゴシック" charset="-128"/>
              </a:rPr>
              <a:t>Document </a:t>
            </a:r>
            <a:r>
              <a:rPr lang="en-US" altLang="ja-JP" dirty="0">
                <a:ea typeface="ＭＳ Ｐゴシック" charset="-128"/>
              </a:rPr>
              <a:t>side: </a:t>
            </a:r>
            <a:r>
              <a:rPr lang="en-US" altLang="ja-JP" dirty="0" smtClean="0">
                <a:ea typeface="ＭＳ Ｐゴシック" charset="-128"/>
              </a:rPr>
              <a:t>some </a:t>
            </a:r>
            <a:r>
              <a:rPr lang="en-US" altLang="ja-JP" dirty="0">
                <a:ea typeface="ＭＳ Ｐゴシック" charset="-128"/>
              </a:rPr>
              <a:t>terms carry more information about </a:t>
            </a:r>
            <a:r>
              <a:rPr lang="en-US" altLang="ja-JP" dirty="0" smtClean="0">
                <a:ea typeface="ＭＳ Ｐゴシック" charset="-128"/>
              </a:rPr>
              <a:t>the content</a:t>
            </a:r>
            <a:endParaRPr lang="en-US" altLang="ja-JP" dirty="0">
              <a:ea typeface="ＭＳ Ｐゴシック" charset="-128"/>
            </a:endParaRPr>
          </a:p>
          <a:p>
            <a:r>
              <a:rPr lang="en-US" altLang="en-US" dirty="0"/>
              <a:t>How? </a:t>
            </a:r>
          </a:p>
          <a:p>
            <a:pPr lvl="1"/>
            <a:r>
              <a:rPr lang="en-US" altLang="en-US" dirty="0" smtClean="0"/>
              <a:t>Two </a:t>
            </a:r>
            <a:r>
              <a:rPr lang="en-US" altLang="en-US" dirty="0"/>
              <a:t>basic </a:t>
            </a:r>
            <a:r>
              <a:rPr lang="en-US" altLang="en-US" u="sng" dirty="0"/>
              <a:t>heuristics</a:t>
            </a:r>
          </a:p>
          <a:p>
            <a:pPr lvl="2"/>
            <a:r>
              <a:rPr lang="en-US" altLang="en-US" dirty="0"/>
              <a:t>TF (Term Frequency) = Within-doc-frequency</a:t>
            </a:r>
          </a:p>
          <a:p>
            <a:pPr lvl="2"/>
            <a:r>
              <a:rPr lang="en-US" altLang="en-US" dirty="0"/>
              <a:t>IDF (Inverse Document Frequency</a:t>
            </a:r>
            <a:r>
              <a:rPr lang="en-US" altLang="en-US" dirty="0" smtClean="0"/>
              <a:t>)</a:t>
            </a:r>
            <a:endParaRPr lang="en-US" alt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9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TF </a:t>
            </a:r>
            <a:r>
              <a:rPr lang="en-US" altLang="en-US" dirty="0" smtClean="0"/>
              <a:t>weighting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4611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ja-JP" dirty="0">
                    <a:ea typeface="ＭＳ Ｐゴシック" charset="-128"/>
                  </a:rPr>
                  <a:t>Idea: </a:t>
                </a:r>
                <a:r>
                  <a:rPr lang="en-US" altLang="ja-JP" dirty="0" smtClean="0">
                    <a:ea typeface="ＭＳ Ｐゴシック" charset="-128"/>
                  </a:rPr>
                  <a:t>a </a:t>
                </a:r>
                <a:r>
                  <a:rPr lang="en-US" altLang="ja-JP" dirty="0">
                    <a:ea typeface="ＭＳ Ｐゴシック" charset="-128"/>
                  </a:rPr>
                  <a:t>term is more important if it occurs more frequently in a document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ja-JP" dirty="0" smtClean="0">
                    <a:ea typeface="ＭＳ Ｐゴシック" charset="-128"/>
                  </a:rPr>
                  <a:t>TF Formulas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ja-JP" dirty="0" smtClean="0">
                    <a:ea typeface="ＭＳ Ｐゴシック" charset="-128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/>
                        <a:ea typeface="ＭＳ Ｐゴシック" charset="-128"/>
                      </a:rPr>
                      <m:t>𝑓</m:t>
                    </m:r>
                    <m:r>
                      <a:rPr lang="en-US" altLang="ja-JP" i="1" dirty="0" smtClean="0">
                        <a:latin typeface="Cambria Math"/>
                        <a:ea typeface="ＭＳ Ｐゴシック" charset="-128"/>
                      </a:rPr>
                      <m:t>(</m:t>
                    </m:r>
                    <m:r>
                      <a:rPr lang="en-US" altLang="ja-JP" i="1" dirty="0" err="1">
                        <a:latin typeface="Cambria Math"/>
                        <a:ea typeface="ＭＳ Ｐゴシック" charset="-128"/>
                      </a:rPr>
                      <m:t>𝑡</m:t>
                    </m:r>
                    <m:r>
                      <a:rPr lang="en-US" altLang="ja-JP" i="1" dirty="0" err="1">
                        <a:latin typeface="Cambria Math"/>
                        <a:ea typeface="ＭＳ Ｐゴシック" charset="-128"/>
                      </a:rPr>
                      <m:t>,</m:t>
                    </m:r>
                    <m:r>
                      <a:rPr lang="en-US" altLang="ja-JP" i="1" dirty="0" err="1">
                        <a:latin typeface="Cambria Math"/>
                        <a:ea typeface="ＭＳ Ｐゴシック" charset="-128"/>
                      </a:rPr>
                      <m:t>𝑑</m:t>
                    </m:r>
                    <m:r>
                      <a:rPr lang="en-US" altLang="ja-JP" i="1" dirty="0">
                        <a:latin typeface="Cambria Math"/>
                        <a:ea typeface="ＭＳ Ｐゴシック" charset="-128"/>
                      </a:rPr>
                      <m:t>)</m:t>
                    </m:r>
                  </m:oMath>
                </a14:m>
                <a:r>
                  <a:rPr lang="en-US" altLang="ja-JP" dirty="0">
                    <a:ea typeface="ＭＳ Ｐゴシック" charset="-128"/>
                  </a:rPr>
                  <a:t> be the frequency count of term 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/>
                        <a:ea typeface="ＭＳ Ｐゴシック" charset="-128"/>
                      </a:rPr>
                      <m:t>𝑡</m:t>
                    </m:r>
                  </m:oMath>
                </a14:m>
                <a:r>
                  <a:rPr lang="en-US" altLang="ja-JP" dirty="0">
                    <a:ea typeface="ＭＳ Ｐゴシック" charset="-128"/>
                  </a:rPr>
                  <a:t> in doc 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/>
                        <a:ea typeface="ＭＳ Ｐゴシック" charset="-128"/>
                      </a:rPr>
                      <m:t>𝑑</m:t>
                    </m:r>
                  </m:oMath>
                </a14:m>
                <a:endParaRPr lang="en-US" altLang="ja-JP" dirty="0">
                  <a:ea typeface="ＭＳ Ｐゴシック" charset="-128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altLang="ja-JP" dirty="0">
                    <a:ea typeface="ＭＳ Ｐゴシック" charset="-128"/>
                  </a:rPr>
                  <a:t>Raw TF</a:t>
                </a:r>
                <a:r>
                  <a:rPr lang="en-US" altLang="ja-JP" dirty="0" smtClean="0">
                    <a:ea typeface="ＭＳ Ｐゴシック" charset="-128"/>
                  </a:rPr>
                  <a:t>:  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/>
                        <a:ea typeface="ＭＳ Ｐゴシック" charset="-128"/>
                      </a:rPr>
                      <m:t>𝑡𝑓</m:t>
                    </m:r>
                    <m:r>
                      <a:rPr lang="en-US" altLang="ja-JP" i="1" dirty="0" smtClean="0">
                        <a:latin typeface="Cambria Math"/>
                        <a:ea typeface="ＭＳ Ｐゴシック" charset="-128"/>
                      </a:rPr>
                      <m:t>(</m:t>
                    </m:r>
                    <m:r>
                      <a:rPr lang="en-US" altLang="ja-JP" i="1" dirty="0" err="1" smtClean="0">
                        <a:latin typeface="Cambria Math"/>
                        <a:ea typeface="ＭＳ Ｐゴシック" charset="-128"/>
                      </a:rPr>
                      <m:t>𝑡</m:t>
                    </m:r>
                    <m:r>
                      <a:rPr lang="en-US" altLang="ja-JP" i="1" dirty="0" err="1" smtClean="0">
                        <a:latin typeface="Cambria Math"/>
                        <a:ea typeface="ＭＳ Ｐゴシック" charset="-128"/>
                      </a:rPr>
                      <m:t>,</m:t>
                    </m:r>
                    <m:r>
                      <a:rPr lang="en-US" altLang="ja-JP" i="1" dirty="0" err="1" smtClean="0">
                        <a:latin typeface="Cambria Math"/>
                        <a:ea typeface="ＭＳ Ｐゴシック" charset="-128"/>
                      </a:rPr>
                      <m:t>𝑑</m:t>
                    </m:r>
                    <m:r>
                      <a:rPr lang="en-US" altLang="ja-JP" i="1" dirty="0" smtClean="0">
                        <a:latin typeface="Cambria Math"/>
                        <a:ea typeface="ＭＳ Ｐゴシック" charset="-128"/>
                      </a:rPr>
                      <m:t>) = </m:t>
                    </m:r>
                    <m:r>
                      <a:rPr lang="en-US" altLang="ja-JP" i="1" dirty="0" smtClean="0">
                        <a:latin typeface="Cambria Math"/>
                        <a:ea typeface="ＭＳ Ｐゴシック" charset="-128"/>
                      </a:rPr>
                      <m:t>𝑓</m:t>
                    </m:r>
                    <m:r>
                      <a:rPr lang="en-US" altLang="ja-JP" i="1" dirty="0" smtClean="0">
                        <a:latin typeface="Cambria Math"/>
                        <a:ea typeface="ＭＳ Ｐゴシック" charset="-128"/>
                      </a:rPr>
                      <m:t>(</m:t>
                    </m:r>
                    <m:r>
                      <a:rPr lang="en-US" altLang="ja-JP" i="1" dirty="0" err="1" smtClean="0">
                        <a:latin typeface="Cambria Math"/>
                        <a:ea typeface="ＭＳ Ｐゴシック" charset="-128"/>
                      </a:rPr>
                      <m:t>𝑡</m:t>
                    </m:r>
                    <m:r>
                      <a:rPr lang="en-US" altLang="ja-JP" i="1" dirty="0" err="1" smtClean="0">
                        <a:latin typeface="Cambria Math"/>
                        <a:ea typeface="ＭＳ Ｐゴシック" charset="-128"/>
                      </a:rPr>
                      <m:t>,</m:t>
                    </m:r>
                    <m:r>
                      <a:rPr lang="en-US" altLang="ja-JP" i="1" dirty="0" err="1" smtClean="0">
                        <a:latin typeface="Cambria Math"/>
                        <a:ea typeface="ＭＳ Ｐゴシック" charset="-128"/>
                      </a:rPr>
                      <m:t>𝑑</m:t>
                    </m:r>
                    <m:r>
                      <a:rPr lang="en-US" altLang="ja-JP" i="1" dirty="0" smtClean="0">
                        <a:latin typeface="Cambria Math"/>
                        <a:ea typeface="ＭＳ Ｐゴシック" charset="-128"/>
                      </a:rPr>
                      <m:t>)</m:t>
                    </m:r>
                  </m:oMath>
                </a14:m>
                <a:endParaRPr lang="en-US" altLang="ja-JP" dirty="0" smtClean="0">
                  <a:ea typeface="ＭＳ Ｐゴシック" charset="-128"/>
                </a:endParaRPr>
              </a:p>
              <a:p>
                <a:pPr marL="0" indent="0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3246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2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8954655" cy="1066800"/>
          </a:xfrm>
        </p:spPr>
        <p:txBody>
          <a:bodyPr>
            <a:normAutofit/>
          </a:bodyPr>
          <a:lstStyle/>
          <a:p>
            <a:r>
              <a:rPr lang="en-US" sz="3800" dirty="0" smtClean="0"/>
              <a:t>Abstraction of search engine architecture</a:t>
            </a:r>
            <a:endParaRPr lang="en-US" altLang="en-US" sz="3800" dirty="0" smtClean="0">
              <a:latin typeface="Arial" charset="0"/>
              <a:cs typeface="Arial" charset="0"/>
            </a:endParaRPr>
          </a:p>
        </p:txBody>
      </p:sp>
      <p:sp>
        <p:nvSpPr>
          <p:cNvPr id="17412" name="Rectangle 13"/>
          <p:cNvSpPr>
            <a:spLocks noChangeArrowheads="1"/>
          </p:cNvSpPr>
          <p:nvPr/>
        </p:nvSpPr>
        <p:spPr bwMode="auto">
          <a:xfrm>
            <a:off x="7388476" y="4273552"/>
            <a:ext cx="14271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FF0000"/>
                </a:solidFill>
                <a:latin typeface="+mn-lt"/>
              </a:rPr>
              <a:t>User</a:t>
            </a:r>
          </a:p>
        </p:txBody>
      </p:sp>
      <p:sp>
        <p:nvSpPr>
          <p:cNvPr id="17421" name="Rectangle 22"/>
          <p:cNvSpPr>
            <a:spLocks noChangeArrowheads="1"/>
          </p:cNvSpPr>
          <p:nvPr/>
        </p:nvSpPr>
        <p:spPr bwMode="auto">
          <a:xfrm>
            <a:off x="4953000" y="5181600"/>
            <a:ext cx="1524000" cy="9144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latin typeface="+mn-lt"/>
              </a:rPr>
              <a:t>Ranker</a:t>
            </a:r>
            <a:endParaRPr lang="en-US" altLang="en-US" b="1" dirty="0">
              <a:latin typeface="+mn-lt"/>
            </a:endParaRPr>
          </a:p>
        </p:txBody>
      </p:sp>
      <p:sp>
        <p:nvSpPr>
          <p:cNvPr id="17422" name="Rectangle 23"/>
          <p:cNvSpPr>
            <a:spLocks noChangeArrowheads="1"/>
          </p:cNvSpPr>
          <p:nvPr/>
        </p:nvSpPr>
        <p:spPr bwMode="auto">
          <a:xfrm>
            <a:off x="1219200" y="5334000"/>
            <a:ext cx="1447800" cy="7620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+mn-lt"/>
              </a:rPr>
              <a:t>Indexer</a:t>
            </a:r>
          </a:p>
        </p:txBody>
      </p:sp>
      <p:sp>
        <p:nvSpPr>
          <p:cNvPr id="17425" name="Rectangle 26"/>
          <p:cNvSpPr>
            <a:spLocks noChangeArrowheads="1"/>
          </p:cNvSpPr>
          <p:nvPr/>
        </p:nvSpPr>
        <p:spPr bwMode="auto">
          <a:xfrm>
            <a:off x="829056" y="3886200"/>
            <a:ext cx="2088357" cy="3810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latin typeface="+mn-lt"/>
              </a:rPr>
              <a:t>Doc Analyzer</a:t>
            </a:r>
            <a:endParaRPr lang="en-US" altLang="en-US" b="1" dirty="0">
              <a:latin typeface="+mn-lt"/>
            </a:endParaRPr>
          </a:p>
        </p:txBody>
      </p:sp>
      <p:sp>
        <p:nvSpPr>
          <p:cNvPr id="17426" name="AutoShape 27"/>
          <p:cNvSpPr>
            <a:spLocks noChangeArrowheads="1"/>
          </p:cNvSpPr>
          <p:nvPr/>
        </p:nvSpPr>
        <p:spPr bwMode="auto">
          <a:xfrm>
            <a:off x="1755748" y="4951477"/>
            <a:ext cx="258842" cy="349250"/>
          </a:xfrm>
          <a:prstGeom prst="downArrow">
            <a:avLst>
              <a:gd name="adj1" fmla="val 50000"/>
              <a:gd name="adj2" fmla="val 4843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endParaRPr lang="en-US" altLang="en-US">
              <a:latin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34201" y="1822450"/>
            <a:ext cx="1371600" cy="1682750"/>
            <a:chOff x="1234201" y="1822450"/>
            <a:chExt cx="1371600" cy="1682750"/>
          </a:xfrm>
        </p:grpSpPr>
        <p:grpSp>
          <p:nvGrpSpPr>
            <p:cNvPr id="17411" name="Group 3"/>
            <p:cNvGrpSpPr>
              <a:grpSpLocks/>
            </p:cNvGrpSpPr>
            <p:nvPr/>
          </p:nvGrpSpPr>
          <p:grpSpPr bwMode="auto">
            <a:xfrm>
              <a:off x="1234201" y="2286000"/>
              <a:ext cx="1371600" cy="1219200"/>
              <a:chOff x="384" y="1824"/>
              <a:chExt cx="1440" cy="1200"/>
            </a:xfrm>
          </p:grpSpPr>
          <p:sp>
            <p:nvSpPr>
              <p:cNvPr id="17442" name="AutoShape 4"/>
              <p:cNvSpPr>
                <a:spLocks noChangeArrowheads="1"/>
              </p:cNvSpPr>
              <p:nvPr/>
            </p:nvSpPr>
            <p:spPr bwMode="auto">
              <a:xfrm>
                <a:off x="384" y="1824"/>
                <a:ext cx="1440" cy="1200"/>
              </a:xfrm>
              <a:prstGeom prst="can">
                <a:avLst>
                  <a:gd name="adj" fmla="val 25000"/>
                </a:avLst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3" name="AutoShape 5"/>
              <p:cNvSpPr>
                <a:spLocks noChangeArrowheads="1"/>
              </p:cNvSpPr>
              <p:nvPr/>
            </p:nvSpPr>
            <p:spPr bwMode="auto">
              <a:xfrm>
                <a:off x="480" y="2208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4" name="AutoShape 6"/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5" name="AutoShape 7"/>
              <p:cNvSpPr>
                <a:spLocks noChangeArrowheads="1"/>
              </p:cNvSpPr>
              <p:nvPr/>
            </p:nvSpPr>
            <p:spPr bwMode="auto">
              <a:xfrm>
                <a:off x="672" y="2400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6" name="AutoShape 8"/>
              <p:cNvSpPr>
                <a:spLocks noChangeArrowheads="1"/>
              </p:cNvSpPr>
              <p:nvPr/>
            </p:nvSpPr>
            <p:spPr bwMode="auto">
              <a:xfrm>
                <a:off x="768" y="2496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7" name="AutoShape 9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8" name="AutoShape 10"/>
              <p:cNvSpPr>
                <a:spLocks noChangeArrowheads="1"/>
              </p:cNvSpPr>
              <p:nvPr/>
            </p:nvSpPr>
            <p:spPr bwMode="auto">
              <a:xfrm>
                <a:off x="1200" y="2352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9" name="AutoShape 11"/>
              <p:cNvSpPr>
                <a:spLocks noChangeArrowheads="1"/>
              </p:cNvSpPr>
              <p:nvPr/>
            </p:nvSpPr>
            <p:spPr bwMode="auto">
              <a:xfrm>
                <a:off x="1296" y="2448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50" name="AutoShape 12"/>
              <p:cNvSpPr>
                <a:spLocks noChangeArrowheads="1"/>
              </p:cNvSpPr>
              <p:nvPr/>
            </p:nvSpPr>
            <p:spPr bwMode="auto">
              <a:xfrm>
                <a:off x="1392" y="2544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7428" name="AutoShape 29"/>
            <p:cNvSpPr>
              <a:spLocks noChangeArrowheads="1"/>
            </p:cNvSpPr>
            <p:nvPr/>
          </p:nvSpPr>
          <p:spPr bwMode="auto">
            <a:xfrm>
              <a:off x="1782842" y="1822450"/>
              <a:ext cx="228600" cy="463550"/>
            </a:xfrm>
            <a:prstGeom prst="down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90019" y="5257800"/>
            <a:ext cx="1485106" cy="985838"/>
            <a:chOff x="2690019" y="5257800"/>
            <a:chExt cx="1485106" cy="985838"/>
          </a:xfrm>
        </p:grpSpPr>
        <p:grpSp>
          <p:nvGrpSpPr>
            <p:cNvPr id="10" name="Group 9"/>
            <p:cNvGrpSpPr/>
            <p:nvPr/>
          </p:nvGrpSpPr>
          <p:grpSpPr>
            <a:xfrm>
              <a:off x="2690019" y="5257800"/>
              <a:ext cx="1485106" cy="985838"/>
              <a:chOff x="2690019" y="5257800"/>
              <a:chExt cx="1485106" cy="985838"/>
            </a:xfrm>
          </p:grpSpPr>
          <p:sp>
            <p:nvSpPr>
              <p:cNvPr id="17423" name="AutoShape 24"/>
              <p:cNvSpPr>
                <a:spLocks noChangeArrowheads="1"/>
              </p:cNvSpPr>
              <p:nvPr/>
            </p:nvSpPr>
            <p:spPr bwMode="auto">
              <a:xfrm rot="16200000">
                <a:off x="2797176" y="5455443"/>
                <a:ext cx="304800" cy="519113"/>
              </a:xfrm>
              <a:prstGeom prst="downArrow">
                <a:avLst>
                  <a:gd name="adj1" fmla="val 50000"/>
                  <a:gd name="adj2" fmla="val 42578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29" name="AutoShape 30"/>
              <p:cNvSpPr>
                <a:spLocks noChangeArrowheads="1"/>
              </p:cNvSpPr>
              <p:nvPr/>
            </p:nvSpPr>
            <p:spPr bwMode="auto">
              <a:xfrm>
                <a:off x="3260725" y="5257800"/>
                <a:ext cx="914400" cy="985838"/>
              </a:xfrm>
              <a:prstGeom prst="can">
                <a:avLst>
                  <a:gd name="adj" fmla="val 26953"/>
                </a:avLst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7430" name="Text Box 31"/>
            <p:cNvSpPr txBox="1">
              <a:spLocks noChangeArrowheads="1"/>
            </p:cNvSpPr>
            <p:nvPr/>
          </p:nvSpPr>
          <p:spPr bwMode="auto">
            <a:xfrm>
              <a:off x="3260725" y="5562600"/>
              <a:ext cx="87395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 dirty="0" smtClean="0">
                  <a:latin typeface="+mn-lt"/>
                </a:rPr>
                <a:t>Index</a:t>
              </a:r>
              <a:endParaRPr lang="en-US" altLang="en-US" dirty="0">
                <a:latin typeface="+mn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43400" y="4722877"/>
            <a:ext cx="740452" cy="1144523"/>
            <a:chOff x="4343400" y="4722877"/>
            <a:chExt cx="740452" cy="1144523"/>
          </a:xfrm>
        </p:grpSpPr>
        <p:sp>
          <p:nvSpPr>
            <p:cNvPr id="17424" name="AutoShape 25"/>
            <p:cNvSpPr>
              <a:spLocks noChangeArrowheads="1"/>
            </p:cNvSpPr>
            <p:nvPr/>
          </p:nvSpPr>
          <p:spPr bwMode="auto">
            <a:xfrm rot="-2655740">
              <a:off x="4850886" y="4722877"/>
              <a:ext cx="232966" cy="457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31" name="AutoShape 32"/>
            <p:cNvSpPr>
              <a:spLocks noChangeArrowheads="1"/>
            </p:cNvSpPr>
            <p:nvPr/>
          </p:nvSpPr>
          <p:spPr bwMode="auto">
            <a:xfrm rot="-5400000">
              <a:off x="4450557" y="5455443"/>
              <a:ext cx="304800" cy="519113"/>
            </a:xfrm>
            <a:prstGeom prst="downArrow">
              <a:avLst>
                <a:gd name="adj1" fmla="val 50000"/>
                <a:gd name="adj2" fmla="val 42578"/>
              </a:avLst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553199" y="5257800"/>
            <a:ext cx="2343728" cy="762000"/>
            <a:chOff x="6553199" y="5257800"/>
            <a:chExt cx="2343728" cy="762000"/>
          </a:xfrm>
        </p:grpSpPr>
        <p:sp>
          <p:nvSpPr>
            <p:cNvPr id="17414" name="AutoShape 15"/>
            <p:cNvSpPr>
              <a:spLocks noChangeArrowheads="1"/>
            </p:cNvSpPr>
            <p:nvPr/>
          </p:nvSpPr>
          <p:spPr bwMode="auto">
            <a:xfrm>
              <a:off x="7132637" y="5257800"/>
              <a:ext cx="347663" cy="501650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15" name="AutoShape 16"/>
            <p:cNvSpPr>
              <a:spLocks noChangeArrowheads="1"/>
            </p:cNvSpPr>
            <p:nvPr/>
          </p:nvSpPr>
          <p:spPr bwMode="auto">
            <a:xfrm>
              <a:off x="7202487" y="5368925"/>
              <a:ext cx="347663" cy="501650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16" name="AutoShape 17"/>
            <p:cNvSpPr>
              <a:spLocks noChangeArrowheads="1"/>
            </p:cNvSpPr>
            <p:nvPr/>
          </p:nvSpPr>
          <p:spPr bwMode="auto">
            <a:xfrm>
              <a:off x="7272337" y="5518150"/>
              <a:ext cx="347663" cy="501650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18" name="Rectangle 19"/>
            <p:cNvSpPr>
              <a:spLocks noChangeArrowheads="1"/>
            </p:cNvSpPr>
            <p:nvPr/>
          </p:nvSpPr>
          <p:spPr bwMode="auto">
            <a:xfrm>
              <a:off x="7706302" y="5379242"/>
              <a:ext cx="119062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 sz="2800" b="1" dirty="0">
                  <a:latin typeface="+mn-lt"/>
                </a:rPr>
                <a:t>results</a:t>
              </a:r>
            </a:p>
          </p:txBody>
        </p:sp>
        <p:sp>
          <p:nvSpPr>
            <p:cNvPr id="17432" name="AutoShape 33"/>
            <p:cNvSpPr>
              <a:spLocks noChangeArrowheads="1"/>
            </p:cNvSpPr>
            <p:nvPr/>
          </p:nvSpPr>
          <p:spPr bwMode="auto">
            <a:xfrm rot="-5400000">
              <a:off x="6648453" y="5467346"/>
              <a:ext cx="304800" cy="495307"/>
            </a:xfrm>
            <a:prstGeom prst="downArrow">
              <a:avLst>
                <a:gd name="adj1" fmla="val 50000"/>
                <a:gd name="adj2" fmla="val 41667"/>
              </a:avLst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sp>
        <p:nvSpPr>
          <p:cNvPr id="17436" name="Freeform 40"/>
          <p:cNvSpPr>
            <a:spLocks/>
          </p:cNvSpPr>
          <p:nvPr/>
        </p:nvSpPr>
        <p:spPr bwMode="auto">
          <a:xfrm>
            <a:off x="3238500" y="1371600"/>
            <a:ext cx="1104900" cy="5257800"/>
          </a:xfrm>
          <a:custGeom>
            <a:avLst/>
            <a:gdLst>
              <a:gd name="T0" fmla="*/ 72 w 696"/>
              <a:gd name="T1" fmla="*/ 0 h 3312"/>
              <a:gd name="T2" fmla="*/ 72 w 696"/>
              <a:gd name="T3" fmla="*/ 1920 h 3312"/>
              <a:gd name="T4" fmla="*/ 504 w 696"/>
              <a:gd name="T5" fmla="*/ 2352 h 3312"/>
              <a:gd name="T6" fmla="*/ 648 w 696"/>
              <a:gd name="T7" fmla="*/ 2640 h 3312"/>
              <a:gd name="T8" fmla="*/ 696 w 696"/>
              <a:gd name="T9" fmla="*/ 3312 h 3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6"/>
              <a:gd name="T16" fmla="*/ 0 h 3312"/>
              <a:gd name="T17" fmla="*/ 696 w 696"/>
              <a:gd name="T18" fmla="*/ 3312 h 33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6" h="3312">
                <a:moveTo>
                  <a:pt x="72" y="0"/>
                </a:moveTo>
                <a:cubicBezTo>
                  <a:pt x="36" y="764"/>
                  <a:pt x="0" y="1528"/>
                  <a:pt x="72" y="1920"/>
                </a:cubicBezTo>
                <a:cubicBezTo>
                  <a:pt x="144" y="2312"/>
                  <a:pt x="408" y="2232"/>
                  <a:pt x="504" y="2352"/>
                </a:cubicBezTo>
                <a:cubicBezTo>
                  <a:pt x="600" y="2472"/>
                  <a:pt x="616" y="2480"/>
                  <a:pt x="648" y="2640"/>
                </a:cubicBezTo>
                <a:cubicBezTo>
                  <a:pt x="680" y="2800"/>
                  <a:pt x="688" y="3056"/>
                  <a:pt x="696" y="3312"/>
                </a:cubicBezTo>
              </a:path>
            </a:pathLst>
          </a:custGeom>
          <a:noFill/>
          <a:ln w="635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7" name="Freeform 41"/>
          <p:cNvSpPr>
            <a:spLocks/>
          </p:cNvSpPr>
          <p:nvPr/>
        </p:nvSpPr>
        <p:spPr bwMode="auto">
          <a:xfrm>
            <a:off x="4724400" y="2617788"/>
            <a:ext cx="4051300" cy="2436813"/>
          </a:xfrm>
          <a:custGeom>
            <a:avLst/>
            <a:gdLst>
              <a:gd name="T0" fmla="*/ 1496 w 2552"/>
              <a:gd name="T1" fmla="*/ 0 h 1744"/>
              <a:gd name="T2" fmla="*/ 200 w 2552"/>
              <a:gd name="T3" fmla="*/ 384 h 1744"/>
              <a:gd name="T4" fmla="*/ 296 w 2552"/>
              <a:gd name="T5" fmla="*/ 1296 h 1744"/>
              <a:gd name="T6" fmla="*/ 1352 w 2552"/>
              <a:gd name="T7" fmla="*/ 1680 h 1744"/>
              <a:gd name="T8" fmla="*/ 2552 w 2552"/>
              <a:gd name="T9" fmla="*/ 1680 h 1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52"/>
              <a:gd name="T16" fmla="*/ 0 h 1744"/>
              <a:gd name="T17" fmla="*/ 2552 w 2552"/>
              <a:gd name="T18" fmla="*/ 1744 h 17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52" h="1744">
                <a:moveTo>
                  <a:pt x="1496" y="0"/>
                </a:moveTo>
                <a:cubicBezTo>
                  <a:pt x="948" y="84"/>
                  <a:pt x="400" y="168"/>
                  <a:pt x="200" y="384"/>
                </a:cubicBezTo>
                <a:cubicBezTo>
                  <a:pt x="0" y="600"/>
                  <a:pt x="104" y="1080"/>
                  <a:pt x="296" y="1296"/>
                </a:cubicBezTo>
                <a:cubicBezTo>
                  <a:pt x="488" y="1512"/>
                  <a:pt x="976" y="1616"/>
                  <a:pt x="1352" y="1680"/>
                </a:cubicBezTo>
                <a:cubicBezTo>
                  <a:pt x="1728" y="1744"/>
                  <a:pt x="2140" y="1712"/>
                  <a:pt x="2552" y="1680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Rectangle 26"/>
          <p:cNvSpPr>
            <a:spLocks noChangeArrowheads="1"/>
          </p:cNvSpPr>
          <p:nvPr/>
        </p:nvSpPr>
        <p:spPr bwMode="auto">
          <a:xfrm>
            <a:off x="838200" y="1447800"/>
            <a:ext cx="2088357" cy="3810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latin typeface="+mn-lt"/>
              </a:rPr>
              <a:t>Crawler</a:t>
            </a:r>
            <a:endParaRPr lang="en-US" altLang="en-US" b="1" dirty="0">
              <a:latin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81000" y="3527332"/>
            <a:ext cx="3200400" cy="1501868"/>
            <a:chOff x="381000" y="3527332"/>
            <a:chExt cx="3200400" cy="1501868"/>
          </a:xfrm>
        </p:grpSpPr>
        <p:sp>
          <p:nvSpPr>
            <p:cNvPr id="17420" name="Text Box 21"/>
            <p:cNvSpPr txBox="1">
              <a:spLocks noChangeArrowheads="1"/>
            </p:cNvSpPr>
            <p:nvPr/>
          </p:nvSpPr>
          <p:spPr bwMode="auto">
            <a:xfrm>
              <a:off x="381000" y="4572000"/>
              <a:ext cx="3200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algn="ctr" eaLnBrk="1" hangingPunct="1"/>
              <a:r>
                <a:rPr lang="en-US" altLang="en-US" b="1" dirty="0">
                  <a:latin typeface="+mn-lt"/>
                </a:rPr>
                <a:t>Doc </a:t>
              </a:r>
              <a:r>
                <a:rPr lang="en-US" altLang="en-US" b="1" dirty="0" smtClean="0">
                  <a:latin typeface="+mn-lt"/>
                </a:rPr>
                <a:t>Representation  </a:t>
              </a:r>
              <a:endParaRPr lang="en-US" altLang="en-US" b="1" dirty="0">
                <a:latin typeface="+mn-lt"/>
              </a:endParaRPr>
            </a:p>
          </p:txBody>
        </p:sp>
        <p:sp>
          <p:nvSpPr>
            <p:cNvPr id="44" name="AutoShape 29"/>
            <p:cNvSpPr>
              <a:spLocks noChangeArrowheads="1"/>
            </p:cNvSpPr>
            <p:nvPr/>
          </p:nvSpPr>
          <p:spPr bwMode="auto">
            <a:xfrm>
              <a:off x="1752600" y="3527332"/>
              <a:ext cx="228600" cy="358868"/>
            </a:xfrm>
            <a:prstGeom prst="downArrow">
              <a:avLst>
                <a:gd name="adj1" fmla="val 50000"/>
                <a:gd name="adj2" fmla="val 101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45" name="AutoShape 29"/>
            <p:cNvSpPr>
              <a:spLocks noChangeArrowheads="1"/>
            </p:cNvSpPr>
            <p:nvPr/>
          </p:nvSpPr>
          <p:spPr bwMode="auto">
            <a:xfrm>
              <a:off x="1767721" y="4289332"/>
              <a:ext cx="228600" cy="358868"/>
            </a:xfrm>
            <a:prstGeom prst="downArrow">
              <a:avLst>
                <a:gd name="adj1" fmla="val 50000"/>
                <a:gd name="adj2" fmla="val 89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82893" y="4038600"/>
            <a:ext cx="4216614" cy="777876"/>
            <a:chOff x="3682893" y="4038600"/>
            <a:chExt cx="4216614" cy="777876"/>
          </a:xfrm>
        </p:grpSpPr>
        <p:sp>
          <p:nvSpPr>
            <p:cNvPr id="17419" name="Text Box 20"/>
            <p:cNvSpPr txBox="1">
              <a:spLocks noChangeArrowheads="1"/>
            </p:cNvSpPr>
            <p:nvPr/>
          </p:nvSpPr>
          <p:spPr bwMode="auto">
            <a:xfrm>
              <a:off x="3682893" y="4343400"/>
              <a:ext cx="203210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 b="1" dirty="0">
                  <a:latin typeface="+mn-lt"/>
                </a:rPr>
                <a:t>Query Rep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323996" y="4038600"/>
              <a:ext cx="2575511" cy="777876"/>
              <a:chOff x="5323996" y="4038600"/>
              <a:chExt cx="2575511" cy="777876"/>
            </a:xfrm>
          </p:grpSpPr>
          <p:sp>
            <p:nvSpPr>
              <p:cNvPr id="17427" name="AutoShape 28"/>
              <p:cNvSpPr>
                <a:spLocks noChangeArrowheads="1"/>
              </p:cNvSpPr>
              <p:nvPr/>
            </p:nvSpPr>
            <p:spPr bwMode="auto">
              <a:xfrm rot="5400000">
                <a:off x="6143200" y="3692472"/>
                <a:ext cx="304800" cy="1943207"/>
              </a:xfrm>
              <a:prstGeom prst="downArrow">
                <a:avLst>
                  <a:gd name="adj1" fmla="val 50000"/>
                  <a:gd name="adj2" fmla="val 112588"/>
                </a:avLst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46" name="Text Box 20"/>
              <p:cNvSpPr txBox="1">
                <a:spLocks noChangeArrowheads="1"/>
              </p:cNvSpPr>
              <p:nvPr/>
            </p:nvSpPr>
            <p:spPr bwMode="auto">
              <a:xfrm>
                <a:off x="5867400" y="4038600"/>
                <a:ext cx="2032107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 b="1" dirty="0" smtClean="0">
                    <a:latin typeface="+mn-lt"/>
                  </a:rPr>
                  <a:t>(Query)</a:t>
                </a:r>
                <a:endParaRPr lang="en-US" altLang="en-US" b="1" dirty="0">
                  <a:latin typeface="+mn-lt"/>
                </a:endParaRP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5181606" y="3429000"/>
            <a:ext cx="3717928" cy="609600"/>
            <a:chOff x="5181606" y="3429000"/>
            <a:chExt cx="3717928" cy="609600"/>
          </a:xfrm>
        </p:grpSpPr>
        <p:grpSp>
          <p:nvGrpSpPr>
            <p:cNvPr id="3" name="Group 34"/>
            <p:cNvGrpSpPr>
              <a:grpSpLocks/>
            </p:cNvGrpSpPr>
            <p:nvPr/>
          </p:nvGrpSpPr>
          <p:grpSpPr bwMode="auto">
            <a:xfrm>
              <a:off x="5181606" y="3429000"/>
              <a:ext cx="3717928" cy="609600"/>
              <a:chOff x="3408" y="1968"/>
              <a:chExt cx="2342" cy="384"/>
            </a:xfrm>
          </p:grpSpPr>
          <p:sp>
            <p:nvSpPr>
              <p:cNvPr id="17438" name="Text Box 35"/>
              <p:cNvSpPr txBox="1">
                <a:spLocks noChangeArrowheads="1"/>
              </p:cNvSpPr>
              <p:nvPr/>
            </p:nvSpPr>
            <p:spPr bwMode="auto">
              <a:xfrm>
                <a:off x="4790" y="2000"/>
                <a:ext cx="960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 b="1" dirty="0" smtClean="0">
                    <a:latin typeface="+mn-lt"/>
                  </a:rPr>
                  <a:t>Evaluation</a:t>
                </a:r>
                <a:endParaRPr lang="en-US" altLang="en-US" b="1" dirty="0">
                  <a:solidFill>
                    <a:srgbClr val="CC0000"/>
                  </a:solidFill>
                  <a:latin typeface="+mn-lt"/>
                </a:endParaRPr>
              </a:p>
            </p:txBody>
          </p:sp>
          <p:sp>
            <p:nvSpPr>
              <p:cNvPr id="17439" name="Rectangle 36"/>
              <p:cNvSpPr>
                <a:spLocks noChangeArrowheads="1"/>
              </p:cNvSpPr>
              <p:nvPr/>
            </p:nvSpPr>
            <p:spPr bwMode="auto">
              <a:xfrm>
                <a:off x="3408" y="1968"/>
                <a:ext cx="960" cy="384"/>
              </a:xfrm>
              <a:prstGeom prst="rect">
                <a:avLst/>
              </a:prstGeom>
              <a:noFill/>
              <a:ln w="22225">
                <a:solidFill>
                  <a:srgbClr val="CC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 b="1" dirty="0" smtClean="0">
                    <a:latin typeface="+mn-lt"/>
                  </a:rPr>
                  <a:t>Feedback</a:t>
                </a:r>
                <a:endParaRPr lang="en-US" altLang="en-US" b="1" dirty="0">
                  <a:latin typeface="+mn-lt"/>
                </a:endParaRPr>
              </a:p>
            </p:txBody>
          </p:sp>
        </p:grpSp>
        <p:sp>
          <p:nvSpPr>
            <p:cNvPr id="47" name="AutoShape 25"/>
            <p:cNvSpPr>
              <a:spLocks noChangeArrowheads="1"/>
            </p:cNvSpPr>
            <p:nvPr/>
          </p:nvSpPr>
          <p:spPr bwMode="auto">
            <a:xfrm rot="5400000">
              <a:off x="6854702" y="3485359"/>
              <a:ext cx="304800" cy="457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27520" y="3872560"/>
            <a:ext cx="1854180" cy="1259133"/>
            <a:chOff x="4127520" y="3872560"/>
            <a:chExt cx="1854180" cy="1259133"/>
          </a:xfrm>
        </p:grpSpPr>
        <p:sp>
          <p:nvSpPr>
            <p:cNvPr id="48" name="AutoShape 25"/>
            <p:cNvSpPr>
              <a:spLocks noChangeArrowheads="1"/>
            </p:cNvSpPr>
            <p:nvPr/>
          </p:nvSpPr>
          <p:spPr bwMode="auto">
            <a:xfrm>
              <a:off x="5654090" y="4098452"/>
              <a:ext cx="327610" cy="103324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49" name="AutoShape 25"/>
            <p:cNvSpPr>
              <a:spLocks noChangeArrowheads="1"/>
            </p:cNvSpPr>
            <p:nvPr/>
          </p:nvSpPr>
          <p:spPr bwMode="auto">
            <a:xfrm rot="2752008">
              <a:off x="4497720" y="3502360"/>
              <a:ext cx="292841" cy="103324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3609" y="986135"/>
            <a:ext cx="2442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Indexed corpus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669725" y="1904999"/>
            <a:ext cx="275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Ranking procedure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3659140" y="1828800"/>
            <a:ext cx="2665460" cy="661989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2</a:t>
            </a:fld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00200"/>
            <a:ext cx="864084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4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TF </a:t>
            </a:r>
            <a:r>
              <a:rPr lang="en-US" altLang="en-US" dirty="0" smtClean="0"/>
              <a:t>normalization</a:t>
            </a:r>
            <a:endParaRPr lang="en-US" altLang="en-US" dirty="0"/>
          </a:p>
        </p:txBody>
      </p:sp>
      <p:sp>
        <p:nvSpPr>
          <p:cNvPr id="3276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Query</a:t>
            </a:r>
            <a:r>
              <a:rPr lang="en-US" altLang="en-US" dirty="0"/>
              <a:t>: </a:t>
            </a:r>
            <a:r>
              <a:rPr lang="en-US" altLang="en-US" i="1" dirty="0" err="1"/>
              <a:t>iphone</a:t>
            </a:r>
            <a:r>
              <a:rPr lang="en-US" altLang="en-US" i="1" dirty="0"/>
              <a:t> </a:t>
            </a:r>
            <a:r>
              <a:rPr lang="en-US" altLang="en-US" i="1" dirty="0" smtClean="0"/>
              <a:t>6s</a:t>
            </a:r>
          </a:p>
          <a:p>
            <a:pPr lvl="1"/>
            <a:r>
              <a:rPr lang="en-US" altLang="en-US" dirty="0" smtClean="0"/>
              <a:t>D1</a:t>
            </a:r>
            <a:r>
              <a:rPr lang="en-US" altLang="en-US" dirty="0"/>
              <a:t>: iPhone </a:t>
            </a:r>
            <a:r>
              <a:rPr lang="en-US" altLang="en-US" dirty="0" smtClean="0"/>
              <a:t>6s receives </a:t>
            </a:r>
            <a:r>
              <a:rPr lang="en-US" altLang="en-US" dirty="0"/>
              <a:t>p</a:t>
            </a:r>
            <a:r>
              <a:rPr lang="en-US" altLang="en-US" dirty="0" smtClean="0"/>
              <a:t>re-orders on September 12.</a:t>
            </a:r>
          </a:p>
          <a:p>
            <a:pPr lvl="1"/>
            <a:r>
              <a:rPr lang="en-US" altLang="en-US" dirty="0" smtClean="0"/>
              <a:t>D2: iPhone 6 has three color options.</a:t>
            </a:r>
          </a:p>
          <a:p>
            <a:pPr lvl="1"/>
            <a:r>
              <a:rPr lang="en-US" altLang="en-US" dirty="0" smtClean="0"/>
              <a:t>D3: </a:t>
            </a:r>
            <a:r>
              <a:rPr lang="en-US" altLang="en-US" dirty="0"/>
              <a:t>iPhone 6 has three color </a:t>
            </a:r>
            <a:r>
              <a:rPr lang="en-US" altLang="en-US" dirty="0" smtClean="0"/>
              <a:t>options</a:t>
            </a:r>
            <a:r>
              <a:rPr lang="en-US" altLang="en-US" dirty="0"/>
              <a:t>.</a:t>
            </a:r>
            <a:r>
              <a:rPr lang="en-US" altLang="en-US" dirty="0" smtClean="0"/>
              <a:t> iPhone </a:t>
            </a:r>
            <a:r>
              <a:rPr lang="en-US" altLang="en-US" dirty="0"/>
              <a:t>6 has three color </a:t>
            </a:r>
            <a:r>
              <a:rPr lang="en-US" altLang="en-US" dirty="0" smtClean="0"/>
              <a:t>options. </a:t>
            </a:r>
            <a:r>
              <a:rPr lang="en-US" altLang="en-US" dirty="0"/>
              <a:t>iPhone 6 has three color </a:t>
            </a:r>
            <a:r>
              <a:rPr lang="en-US" altLang="en-US" dirty="0" smtClean="0"/>
              <a:t>options.</a:t>
            </a:r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6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TF </a:t>
            </a:r>
            <a:r>
              <a:rPr lang="en-US" altLang="en-US" dirty="0" smtClean="0"/>
              <a:t>normalization</a:t>
            </a:r>
            <a:endParaRPr lang="en-US" altLang="en-US" dirty="0"/>
          </a:p>
        </p:txBody>
      </p:sp>
      <p:sp>
        <p:nvSpPr>
          <p:cNvPr id="3276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Two views of document length</a:t>
            </a:r>
          </a:p>
          <a:p>
            <a:pPr lvl="1"/>
            <a:r>
              <a:rPr lang="en-US" altLang="en-US" dirty="0"/>
              <a:t>A doc is long because it </a:t>
            </a:r>
            <a:r>
              <a:rPr lang="en-US" altLang="en-US" dirty="0" smtClean="0"/>
              <a:t>is verbose</a:t>
            </a:r>
            <a:endParaRPr lang="en-US" altLang="en-US" dirty="0"/>
          </a:p>
          <a:p>
            <a:pPr lvl="1"/>
            <a:r>
              <a:rPr lang="en-US" altLang="en-US" dirty="0"/>
              <a:t>A doc is long because it has more </a:t>
            </a:r>
            <a:r>
              <a:rPr lang="en-US" altLang="en-US" dirty="0" smtClean="0"/>
              <a:t>content</a:t>
            </a:r>
          </a:p>
          <a:p>
            <a:r>
              <a:rPr lang="en-US" altLang="en-US" dirty="0" smtClean="0"/>
              <a:t>Raw TF is inaccurate</a:t>
            </a:r>
            <a:endParaRPr lang="en-US" altLang="en-US" dirty="0"/>
          </a:p>
          <a:p>
            <a:pPr lvl="1"/>
            <a:r>
              <a:rPr lang="en-US" altLang="en-US" dirty="0"/>
              <a:t>Document length variation</a:t>
            </a:r>
          </a:p>
          <a:p>
            <a:pPr lvl="1"/>
            <a:r>
              <a:rPr lang="en-US" altLang="en-US" dirty="0"/>
              <a:t>“Repeated occurrences” are less informative than the “first occurrence</a:t>
            </a:r>
            <a:r>
              <a:rPr lang="en-US" altLang="en-US" dirty="0" smtClean="0"/>
              <a:t>”</a:t>
            </a:r>
          </a:p>
          <a:p>
            <a:pPr lvl="1"/>
            <a:r>
              <a:rPr lang="en-US" altLang="en-US" dirty="0"/>
              <a:t>Relevance does not </a:t>
            </a:r>
            <a:r>
              <a:rPr lang="en-US" altLang="en-US" dirty="0" smtClean="0"/>
              <a:t>increase </a:t>
            </a:r>
            <a:r>
              <a:rPr lang="en-US" altLang="en-US" dirty="0"/>
              <a:t>proportionally with </a:t>
            </a:r>
            <a:r>
              <a:rPr lang="en-US" altLang="en-US" dirty="0" smtClean="0"/>
              <a:t>number of term occurrence</a:t>
            </a:r>
            <a:endParaRPr lang="en-US" altLang="en-US" dirty="0"/>
          </a:p>
          <a:p>
            <a:r>
              <a:rPr lang="en-US" altLang="en-US" dirty="0" smtClean="0"/>
              <a:t>Generally </a:t>
            </a:r>
            <a:r>
              <a:rPr lang="en-US" altLang="en-US" dirty="0"/>
              <a:t>penalize long doc, but avoid </a:t>
            </a:r>
            <a:r>
              <a:rPr lang="en-US" altLang="en-US" dirty="0" smtClean="0"/>
              <a:t>over-penalizing</a:t>
            </a:r>
          </a:p>
          <a:p>
            <a:pPr lvl="1"/>
            <a:r>
              <a:rPr lang="en-US" altLang="en-US" dirty="0" smtClean="0"/>
              <a:t>Pivoted length normalization</a:t>
            </a:r>
            <a:endParaRPr lang="en-US" alt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TF </a:t>
            </a:r>
            <a:r>
              <a:rPr lang="en-US" altLang="en-US" dirty="0" smtClean="0"/>
              <a:t>normalization</a:t>
            </a:r>
            <a:endParaRPr lang="en-US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/>
                  <a:t>Sublinear</a:t>
                </a:r>
                <a:r>
                  <a:rPr lang="en-US" dirty="0"/>
                  <a:t> TF </a:t>
                </a:r>
                <a:r>
                  <a:rPr lang="en-US" dirty="0" smtClean="0"/>
                  <a:t>scaling</a:t>
                </a:r>
                <a:endParaRPr lang="en-US" dirty="0"/>
              </a:p>
              <a:p>
                <a:pPr lvl="1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ja-JP" i="1" dirty="0">
                                    <a:latin typeface="Cambria Math"/>
                                    <a:ea typeface="ＭＳ Ｐゴシック" charset="-128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ja-JP" i="1" dirty="0">
                                        <a:latin typeface="Cambria Math" panose="02040503050406030204" pitchFamily="18" charset="0"/>
                                        <a:ea typeface="ＭＳ Ｐゴシック" charset="-128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i="1" dirty="0" err="1">
                                        <a:latin typeface="Cambria Math"/>
                                        <a:ea typeface="ＭＳ Ｐゴシック" charset="-128"/>
                                      </a:rPr>
                                      <m:t>𝑡</m:t>
                                    </m:r>
                                    <m:r>
                                      <a:rPr lang="en-US" altLang="ja-JP" i="1" dirty="0" err="1">
                                        <a:latin typeface="Cambria Math"/>
                                        <a:ea typeface="ＭＳ Ｐゴシック" charset="-128"/>
                                      </a:rPr>
                                      <m:t>,</m:t>
                                    </m:r>
                                    <m:r>
                                      <a:rPr lang="en-US" altLang="ja-JP" i="1" dirty="0" err="1">
                                        <a:latin typeface="Cambria Math"/>
                                        <a:ea typeface="ＭＳ Ｐゴシック" charset="-128"/>
                                      </a:rPr>
                                      <m:t>𝑑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/>
                              </a:rPr>
                              <m:t>&gt;0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0, 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762000" y="3657600"/>
            <a:ext cx="7918450" cy="2438400"/>
            <a:chOff x="457200" y="1676400"/>
            <a:chExt cx="7918450" cy="2438400"/>
          </a:xfrm>
        </p:grpSpPr>
        <p:sp>
          <p:nvSpPr>
            <p:cNvPr id="328707" name="Line 3"/>
            <p:cNvSpPr>
              <a:spLocks noChangeShapeType="1"/>
            </p:cNvSpPr>
            <p:nvPr/>
          </p:nvSpPr>
          <p:spPr bwMode="auto">
            <a:xfrm>
              <a:off x="2057400" y="3886200"/>
              <a:ext cx="487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08" name="Line 4"/>
            <p:cNvSpPr>
              <a:spLocks noChangeShapeType="1"/>
            </p:cNvSpPr>
            <p:nvPr/>
          </p:nvSpPr>
          <p:spPr bwMode="auto">
            <a:xfrm flipV="1">
              <a:off x="2057400" y="1676400"/>
              <a:ext cx="0" cy="2209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09" name="Text Box 5"/>
            <p:cNvSpPr txBox="1">
              <a:spLocks noChangeArrowheads="1"/>
            </p:cNvSpPr>
            <p:nvPr/>
          </p:nvSpPr>
          <p:spPr bwMode="auto">
            <a:xfrm>
              <a:off x="457200" y="1676400"/>
              <a:ext cx="1403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Norm. TF</a:t>
              </a:r>
            </a:p>
          </p:txBody>
        </p:sp>
        <p:sp>
          <p:nvSpPr>
            <p:cNvPr id="328710" name="Text Box 6"/>
            <p:cNvSpPr txBox="1">
              <a:spLocks noChangeArrowheads="1"/>
            </p:cNvSpPr>
            <p:nvPr/>
          </p:nvSpPr>
          <p:spPr bwMode="auto">
            <a:xfrm>
              <a:off x="7200900" y="3657600"/>
              <a:ext cx="1174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Raw TF</a:t>
              </a:r>
            </a:p>
          </p:txBody>
        </p:sp>
        <p:sp>
          <p:nvSpPr>
            <p:cNvPr id="328711" name="Freeform 7"/>
            <p:cNvSpPr>
              <a:spLocks/>
            </p:cNvSpPr>
            <p:nvPr/>
          </p:nvSpPr>
          <p:spPr bwMode="auto">
            <a:xfrm>
              <a:off x="2057400" y="1676400"/>
              <a:ext cx="3733800" cy="1981200"/>
            </a:xfrm>
            <a:custGeom>
              <a:avLst/>
              <a:gdLst>
                <a:gd name="T0" fmla="*/ 0 w 2352"/>
                <a:gd name="T1" fmla="*/ 1248 h 1248"/>
                <a:gd name="T2" fmla="*/ 288 w 2352"/>
                <a:gd name="T3" fmla="*/ 576 h 1248"/>
                <a:gd name="T4" fmla="*/ 912 w 2352"/>
                <a:gd name="T5" fmla="*/ 192 h 1248"/>
                <a:gd name="T6" fmla="*/ 2352 w 2352"/>
                <a:gd name="T7" fmla="*/ 0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52" h="1248">
                  <a:moveTo>
                    <a:pt x="0" y="1248"/>
                  </a:moveTo>
                  <a:cubicBezTo>
                    <a:pt x="68" y="1000"/>
                    <a:pt x="136" y="752"/>
                    <a:pt x="288" y="576"/>
                  </a:cubicBezTo>
                  <a:cubicBezTo>
                    <a:pt x="440" y="400"/>
                    <a:pt x="568" y="288"/>
                    <a:pt x="912" y="192"/>
                  </a:cubicBezTo>
                  <a:cubicBezTo>
                    <a:pt x="1256" y="96"/>
                    <a:pt x="1804" y="48"/>
                    <a:pt x="2352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8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TF </a:t>
            </a:r>
            <a:r>
              <a:rPr lang="en-US" altLang="en-US" dirty="0" smtClean="0"/>
              <a:t>normalization</a:t>
            </a:r>
            <a:endParaRPr lang="en-US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Maximum TF scaling</a:t>
                </a:r>
              </a:p>
              <a:p>
                <a:pPr lvl="1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+(1−</m:t>
                    </m:r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/>
                                  </a:rPr>
                                  <m:t>𝑡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Normalize by the most frequent word in this doc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8707" name="Line 3"/>
          <p:cNvSpPr>
            <a:spLocks noChangeShapeType="1"/>
          </p:cNvSpPr>
          <p:nvPr/>
        </p:nvSpPr>
        <p:spPr bwMode="auto">
          <a:xfrm>
            <a:off x="2362200" y="60960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08" name="Line 4"/>
          <p:cNvSpPr>
            <a:spLocks noChangeShapeType="1"/>
          </p:cNvSpPr>
          <p:nvPr/>
        </p:nvSpPr>
        <p:spPr bwMode="auto">
          <a:xfrm flipV="1">
            <a:off x="2362200" y="3886200"/>
            <a:ext cx="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09" name="Text Box 5"/>
          <p:cNvSpPr txBox="1">
            <a:spLocks noChangeArrowheads="1"/>
          </p:cNvSpPr>
          <p:nvPr/>
        </p:nvSpPr>
        <p:spPr bwMode="auto">
          <a:xfrm>
            <a:off x="980638" y="3657600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Norm. TF</a:t>
            </a:r>
          </a:p>
        </p:txBody>
      </p:sp>
      <p:sp>
        <p:nvSpPr>
          <p:cNvPr id="328710" name="Text Box 6"/>
          <p:cNvSpPr txBox="1">
            <a:spLocks noChangeArrowheads="1"/>
          </p:cNvSpPr>
          <p:nvPr/>
        </p:nvSpPr>
        <p:spPr bwMode="auto">
          <a:xfrm>
            <a:off x="6858000" y="6096000"/>
            <a:ext cx="1174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Raw TF</a:t>
            </a:r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 flipV="1">
            <a:off x="2362200" y="4343400"/>
            <a:ext cx="38862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74144" y="5498068"/>
                <a:ext cx="382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144" y="5498068"/>
                <a:ext cx="38241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981200" y="4242816"/>
            <a:ext cx="60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7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Document frequency</a:t>
            </a:r>
            <a:endParaRPr lang="en-US" altLang="en-US" dirty="0"/>
          </a:p>
        </p:txBody>
      </p:sp>
      <p:sp>
        <p:nvSpPr>
          <p:cNvPr id="325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ea typeface="ＭＳ Ｐゴシック" charset="-128"/>
              </a:rPr>
              <a:t>Idea: </a:t>
            </a:r>
            <a:r>
              <a:rPr lang="en-US" altLang="ja-JP" dirty="0" smtClean="0">
                <a:ea typeface="ＭＳ Ｐゴシック" charset="-128"/>
              </a:rPr>
              <a:t>a </a:t>
            </a:r>
            <a:r>
              <a:rPr lang="en-US" altLang="ja-JP" dirty="0">
                <a:ea typeface="ＭＳ Ｐゴシック" charset="-128"/>
              </a:rPr>
              <a:t>term is more discriminative if it occurs only in fewer documents</a:t>
            </a:r>
          </a:p>
          <a:p>
            <a:endParaRPr lang="en-US" altLang="en-US" dirty="0"/>
          </a:p>
        </p:txBody>
      </p:sp>
      <p:pic>
        <p:nvPicPr>
          <p:cNvPr id="4" name="Picture 2" descr="http://www.dcs.gla.ac.uk/Keith/Chapter.2/Fig.2.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829971"/>
            <a:ext cx="4953000" cy="3824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0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Recap: retrieval </a:t>
            </a:r>
            <a:r>
              <a:rPr lang="en-US" sz="3800" dirty="0" smtClean="0"/>
              <a:t>procedure in modern IR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Boolean model provides </a:t>
            </a:r>
            <a:r>
              <a:rPr lang="en-US" u="sng" dirty="0" smtClean="0"/>
              <a:t>all</a:t>
            </a:r>
            <a:r>
              <a:rPr lang="en-US" dirty="0" smtClean="0"/>
              <a:t> the ranking candidates</a:t>
            </a:r>
          </a:p>
          <a:p>
            <a:pPr lvl="1"/>
            <a:r>
              <a:rPr lang="en-US" dirty="0" smtClean="0"/>
              <a:t>Locate documents satisfying Boolean condition</a:t>
            </a:r>
          </a:p>
          <a:p>
            <a:pPr lvl="2"/>
            <a:r>
              <a:rPr lang="en-US" dirty="0" smtClean="0"/>
              <a:t>E.g., “</a:t>
            </a:r>
            <a:r>
              <a:rPr lang="en-US" dirty="0" err="1" smtClean="0"/>
              <a:t>obama</a:t>
            </a:r>
            <a:r>
              <a:rPr lang="en-US" dirty="0" smtClean="0"/>
              <a:t> healthcare” -&gt; “</a:t>
            </a:r>
            <a:r>
              <a:rPr lang="en-US" dirty="0" err="1" smtClean="0"/>
              <a:t>obama</a:t>
            </a:r>
            <a:r>
              <a:rPr lang="en-US" dirty="0" smtClean="0"/>
              <a:t>” OR “healthcare”</a:t>
            </a:r>
          </a:p>
          <a:p>
            <a:r>
              <a:rPr lang="en-US" dirty="0" smtClean="0"/>
              <a:t>Rank candidates by relevance</a:t>
            </a:r>
          </a:p>
          <a:p>
            <a:pPr lvl="1"/>
            <a:r>
              <a:rPr lang="en-US" dirty="0" smtClean="0"/>
              <a:t>Important: the notion of relevance</a:t>
            </a:r>
          </a:p>
          <a:p>
            <a:r>
              <a:rPr lang="en-US" dirty="0" smtClean="0"/>
              <a:t>Efficiency consideration</a:t>
            </a:r>
          </a:p>
          <a:p>
            <a:pPr lvl="1"/>
            <a:r>
              <a:rPr lang="en-US" dirty="0" smtClean="0"/>
              <a:t>Top-k retrieval (</a:t>
            </a:r>
            <a:r>
              <a:rPr lang="en-US" dirty="0" smtClean="0">
                <a:hlinkClick r:id="rId2"/>
              </a:rPr>
              <a:t>Google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1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Recap: vector </a:t>
            </a:r>
            <a:r>
              <a:rPr lang="en-US" altLang="en-US" dirty="0" smtClean="0"/>
              <a:t>space model</a:t>
            </a:r>
            <a:endParaRPr lang="en-US" altLang="en-US" dirty="0"/>
          </a:p>
        </p:txBody>
      </p:sp>
      <p:sp>
        <p:nvSpPr>
          <p:cNvPr id="313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Represent </a:t>
            </a:r>
            <a:r>
              <a:rPr lang="en-US" altLang="en-US" dirty="0" smtClean="0"/>
              <a:t>both document and query </a:t>
            </a:r>
            <a:r>
              <a:rPr lang="en-US" altLang="en-US" dirty="0"/>
              <a:t>by </a:t>
            </a:r>
            <a:r>
              <a:rPr lang="en-US" altLang="en-US" u="sng" dirty="0" smtClean="0"/>
              <a:t>concept</a:t>
            </a:r>
            <a:r>
              <a:rPr lang="en-US" altLang="en-US" dirty="0" smtClean="0"/>
              <a:t> vectors</a:t>
            </a:r>
            <a:endParaRPr lang="en-US" altLang="en-US" dirty="0"/>
          </a:p>
          <a:p>
            <a:pPr lvl="1"/>
            <a:r>
              <a:rPr lang="en-US" altLang="en-US" dirty="0" smtClean="0"/>
              <a:t>Each concept defines </a:t>
            </a:r>
            <a:r>
              <a:rPr lang="en-US" altLang="en-US" dirty="0"/>
              <a:t>one dimension</a:t>
            </a:r>
          </a:p>
          <a:p>
            <a:pPr lvl="1"/>
            <a:r>
              <a:rPr lang="en-US" altLang="en-US" i="1" dirty="0" smtClean="0"/>
              <a:t>K</a:t>
            </a:r>
            <a:r>
              <a:rPr lang="en-US" altLang="en-US" dirty="0" smtClean="0"/>
              <a:t> concepts define </a:t>
            </a:r>
            <a:r>
              <a:rPr lang="en-US" altLang="en-US" dirty="0"/>
              <a:t>a high-dimensional space</a:t>
            </a:r>
          </a:p>
          <a:p>
            <a:pPr lvl="1"/>
            <a:r>
              <a:rPr lang="en-US" altLang="en-US" dirty="0"/>
              <a:t>Element of vector corresponds to </a:t>
            </a:r>
            <a:r>
              <a:rPr lang="en-US" altLang="en-US" dirty="0" smtClean="0"/>
              <a:t>concept weight</a:t>
            </a:r>
            <a:endParaRPr lang="en-US" altLang="en-US" dirty="0"/>
          </a:p>
          <a:p>
            <a:pPr lvl="2"/>
            <a:r>
              <a:rPr lang="en-US" altLang="en-US" dirty="0"/>
              <a:t>E.g., d=(x</a:t>
            </a:r>
            <a:r>
              <a:rPr lang="en-US" altLang="en-US" baseline="-25000" dirty="0"/>
              <a:t>1</a:t>
            </a:r>
            <a:r>
              <a:rPr lang="en-US" altLang="en-US" dirty="0"/>
              <a:t>,…,</a:t>
            </a:r>
            <a:r>
              <a:rPr lang="en-US" altLang="en-US" dirty="0" err="1" smtClean="0"/>
              <a:t>x</a:t>
            </a:r>
            <a:r>
              <a:rPr lang="en-US" altLang="en-US" baseline="-25000" dirty="0" err="1" smtClean="0"/>
              <a:t>k</a:t>
            </a:r>
            <a:r>
              <a:rPr lang="en-US" altLang="en-US" dirty="0" smtClean="0"/>
              <a:t>), </a:t>
            </a:r>
            <a:r>
              <a:rPr lang="en-US" altLang="en-US" dirty="0"/>
              <a:t>x</a:t>
            </a:r>
            <a:r>
              <a:rPr lang="en-US" altLang="en-US" baseline="-25000" dirty="0"/>
              <a:t>i</a:t>
            </a:r>
            <a:r>
              <a:rPr lang="en-US" altLang="en-US" dirty="0"/>
              <a:t> is “importance” of </a:t>
            </a:r>
            <a:r>
              <a:rPr lang="en-US" altLang="en-US" dirty="0" smtClean="0"/>
              <a:t>concept </a:t>
            </a:r>
            <a:r>
              <a:rPr lang="en-US" altLang="en-US" dirty="0" err="1" smtClean="0"/>
              <a:t>i</a:t>
            </a:r>
            <a:endParaRPr lang="en-US" altLang="en-US" dirty="0"/>
          </a:p>
          <a:p>
            <a:r>
              <a:rPr lang="en-US" altLang="en-US" dirty="0"/>
              <a:t>Measure relevance </a:t>
            </a:r>
            <a:r>
              <a:rPr lang="en-US" altLang="en-US" dirty="0" smtClean="0"/>
              <a:t>	</a:t>
            </a:r>
          </a:p>
          <a:p>
            <a:pPr lvl="1"/>
            <a:r>
              <a:rPr lang="en-US" altLang="en-US" dirty="0" smtClean="0"/>
              <a:t>Distance </a:t>
            </a:r>
            <a:r>
              <a:rPr lang="en-US" altLang="en-US" dirty="0"/>
              <a:t>between the query vector and document vector in </a:t>
            </a:r>
            <a:r>
              <a:rPr lang="en-US" altLang="en-US" dirty="0" smtClean="0"/>
              <a:t>this concept space</a:t>
            </a:r>
            <a:endParaRPr lang="en-US" alt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0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Recap: TF </a:t>
            </a:r>
            <a:r>
              <a:rPr lang="en-US" altLang="en-US" dirty="0" smtClean="0"/>
              <a:t>weighting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4611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ja-JP" dirty="0">
                    <a:ea typeface="ＭＳ Ｐゴシック" charset="-128"/>
                  </a:rPr>
                  <a:t>Idea: </a:t>
                </a:r>
                <a:r>
                  <a:rPr lang="en-US" altLang="ja-JP" dirty="0" smtClean="0">
                    <a:ea typeface="ＭＳ Ｐゴシック" charset="-128"/>
                  </a:rPr>
                  <a:t>a </a:t>
                </a:r>
                <a:r>
                  <a:rPr lang="en-US" altLang="ja-JP" dirty="0">
                    <a:ea typeface="ＭＳ Ｐゴシック" charset="-128"/>
                  </a:rPr>
                  <a:t>term is more important if it occurs more frequently in a document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ja-JP" dirty="0" smtClean="0">
                    <a:ea typeface="ＭＳ Ｐゴシック" charset="-128"/>
                  </a:rPr>
                  <a:t>TF Formulas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ja-JP" dirty="0" smtClean="0">
                    <a:ea typeface="ＭＳ Ｐゴシック" charset="-128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/>
                        <a:ea typeface="ＭＳ Ｐゴシック" charset="-128"/>
                      </a:rPr>
                      <m:t>𝑓</m:t>
                    </m:r>
                    <m:r>
                      <a:rPr lang="en-US" altLang="ja-JP" i="1" dirty="0" smtClean="0">
                        <a:latin typeface="Cambria Math"/>
                        <a:ea typeface="ＭＳ Ｐゴシック" charset="-128"/>
                      </a:rPr>
                      <m:t>(</m:t>
                    </m:r>
                    <m:r>
                      <a:rPr lang="en-US" altLang="ja-JP" i="1" dirty="0" err="1">
                        <a:latin typeface="Cambria Math"/>
                        <a:ea typeface="ＭＳ Ｐゴシック" charset="-128"/>
                      </a:rPr>
                      <m:t>𝑡</m:t>
                    </m:r>
                    <m:r>
                      <a:rPr lang="en-US" altLang="ja-JP" i="1" dirty="0" err="1">
                        <a:latin typeface="Cambria Math"/>
                        <a:ea typeface="ＭＳ Ｐゴシック" charset="-128"/>
                      </a:rPr>
                      <m:t>,</m:t>
                    </m:r>
                    <m:r>
                      <a:rPr lang="en-US" altLang="ja-JP" i="1" dirty="0" err="1">
                        <a:latin typeface="Cambria Math"/>
                        <a:ea typeface="ＭＳ Ｐゴシック" charset="-128"/>
                      </a:rPr>
                      <m:t>𝑑</m:t>
                    </m:r>
                    <m:r>
                      <a:rPr lang="en-US" altLang="ja-JP" i="1" dirty="0">
                        <a:latin typeface="Cambria Math"/>
                        <a:ea typeface="ＭＳ Ｐゴシック" charset="-128"/>
                      </a:rPr>
                      <m:t>)</m:t>
                    </m:r>
                  </m:oMath>
                </a14:m>
                <a:r>
                  <a:rPr lang="en-US" altLang="ja-JP" dirty="0">
                    <a:ea typeface="ＭＳ Ｐゴシック" charset="-128"/>
                  </a:rPr>
                  <a:t> be the frequency count of term 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/>
                        <a:ea typeface="ＭＳ Ｐゴシック" charset="-128"/>
                      </a:rPr>
                      <m:t>𝑡</m:t>
                    </m:r>
                  </m:oMath>
                </a14:m>
                <a:r>
                  <a:rPr lang="en-US" altLang="ja-JP" dirty="0">
                    <a:ea typeface="ＭＳ Ｐゴシック" charset="-128"/>
                  </a:rPr>
                  <a:t> in doc 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/>
                        <a:ea typeface="ＭＳ Ｐゴシック" charset="-128"/>
                      </a:rPr>
                      <m:t>𝑑</m:t>
                    </m:r>
                  </m:oMath>
                </a14:m>
                <a:endParaRPr lang="en-US" altLang="ja-JP" dirty="0">
                  <a:ea typeface="ＭＳ Ｐゴシック" charset="-128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altLang="ja-JP" dirty="0">
                    <a:ea typeface="ＭＳ Ｐゴシック" charset="-128"/>
                  </a:rPr>
                  <a:t>Raw TF</a:t>
                </a:r>
                <a:r>
                  <a:rPr lang="en-US" altLang="ja-JP" dirty="0" smtClean="0">
                    <a:ea typeface="ＭＳ Ｐゴシック" charset="-128"/>
                  </a:rPr>
                  <a:t>:  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/>
                        <a:ea typeface="ＭＳ Ｐゴシック" charset="-128"/>
                      </a:rPr>
                      <m:t>𝑡𝑓</m:t>
                    </m:r>
                    <m:r>
                      <a:rPr lang="en-US" altLang="ja-JP" i="1" dirty="0" smtClean="0">
                        <a:latin typeface="Cambria Math"/>
                        <a:ea typeface="ＭＳ Ｐゴシック" charset="-128"/>
                      </a:rPr>
                      <m:t>(</m:t>
                    </m:r>
                    <m:r>
                      <a:rPr lang="en-US" altLang="ja-JP" i="1" dirty="0" err="1" smtClean="0">
                        <a:latin typeface="Cambria Math"/>
                        <a:ea typeface="ＭＳ Ｐゴシック" charset="-128"/>
                      </a:rPr>
                      <m:t>𝑡</m:t>
                    </m:r>
                    <m:r>
                      <a:rPr lang="en-US" altLang="ja-JP" i="1" dirty="0" err="1" smtClean="0">
                        <a:latin typeface="Cambria Math"/>
                        <a:ea typeface="ＭＳ Ｐゴシック" charset="-128"/>
                      </a:rPr>
                      <m:t>,</m:t>
                    </m:r>
                    <m:r>
                      <a:rPr lang="en-US" altLang="ja-JP" i="1" dirty="0" err="1" smtClean="0">
                        <a:latin typeface="Cambria Math"/>
                        <a:ea typeface="ＭＳ Ｐゴシック" charset="-128"/>
                      </a:rPr>
                      <m:t>𝑑</m:t>
                    </m:r>
                    <m:r>
                      <a:rPr lang="en-US" altLang="ja-JP" i="1" dirty="0" smtClean="0">
                        <a:latin typeface="Cambria Math"/>
                        <a:ea typeface="ＭＳ Ｐゴシック" charset="-128"/>
                      </a:rPr>
                      <m:t>) = </m:t>
                    </m:r>
                    <m:r>
                      <a:rPr lang="en-US" altLang="ja-JP" i="1" dirty="0" smtClean="0">
                        <a:latin typeface="Cambria Math"/>
                        <a:ea typeface="ＭＳ Ｐゴシック" charset="-128"/>
                      </a:rPr>
                      <m:t>𝑓</m:t>
                    </m:r>
                    <m:r>
                      <a:rPr lang="en-US" altLang="ja-JP" i="1" dirty="0" smtClean="0">
                        <a:latin typeface="Cambria Math"/>
                        <a:ea typeface="ＭＳ Ｐゴシック" charset="-128"/>
                      </a:rPr>
                      <m:t>(</m:t>
                    </m:r>
                    <m:r>
                      <a:rPr lang="en-US" altLang="ja-JP" i="1" dirty="0" err="1" smtClean="0">
                        <a:latin typeface="Cambria Math"/>
                        <a:ea typeface="ＭＳ Ｐゴシック" charset="-128"/>
                      </a:rPr>
                      <m:t>𝑡</m:t>
                    </m:r>
                    <m:r>
                      <a:rPr lang="en-US" altLang="ja-JP" i="1" dirty="0" err="1" smtClean="0">
                        <a:latin typeface="Cambria Math"/>
                        <a:ea typeface="ＭＳ Ｐゴシック" charset="-128"/>
                      </a:rPr>
                      <m:t>,</m:t>
                    </m:r>
                    <m:r>
                      <a:rPr lang="en-US" altLang="ja-JP" i="1" dirty="0" err="1" smtClean="0">
                        <a:latin typeface="Cambria Math"/>
                        <a:ea typeface="ＭＳ Ｐゴシック" charset="-128"/>
                      </a:rPr>
                      <m:t>𝑑</m:t>
                    </m:r>
                    <m:r>
                      <a:rPr lang="en-US" altLang="ja-JP" i="1" dirty="0" smtClean="0">
                        <a:latin typeface="Cambria Math"/>
                        <a:ea typeface="ＭＳ Ｐゴシック" charset="-128"/>
                      </a:rPr>
                      <m:t>)</m:t>
                    </m:r>
                  </m:oMath>
                </a14:m>
                <a:endParaRPr lang="en-US" altLang="ja-JP" dirty="0" smtClean="0">
                  <a:ea typeface="ＭＳ Ｐゴシック" charset="-128"/>
                </a:endParaRPr>
              </a:p>
              <a:p>
                <a:pPr marL="0" indent="0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3246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IDF </a:t>
            </a:r>
            <a:r>
              <a:rPr lang="en-US" altLang="en-US" dirty="0" smtClean="0"/>
              <a:t>weighting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63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 smtClean="0">
                    <a:ea typeface="ＭＳ Ｐゴシック" charset="-128"/>
                  </a:rPr>
                  <a:t>Solution</a:t>
                </a:r>
              </a:p>
              <a:p>
                <a:pPr lvl="1"/>
                <a:r>
                  <a:rPr lang="en-US" altLang="ja-JP" dirty="0" smtClean="0">
                    <a:ea typeface="ＭＳ Ｐゴシック" charset="-128"/>
                  </a:rPr>
                  <a:t>Assign higher weights to the rare terms	</a:t>
                </a:r>
                <a:endParaRPr lang="en-US" altLang="ja-JP" dirty="0">
                  <a:ea typeface="ＭＳ Ｐゴシック" charset="-128"/>
                </a:endParaRPr>
              </a:p>
              <a:p>
                <a:pPr lvl="1"/>
                <a:r>
                  <a:rPr lang="en-US" altLang="ja-JP" dirty="0" smtClean="0">
                    <a:ea typeface="ＭＳ Ｐゴシック" charset="-128"/>
                  </a:rPr>
                  <a:t>Formula</a:t>
                </a:r>
                <a:endParaRPr lang="en-US" altLang="ja-JP" dirty="0">
                  <a:ea typeface="ＭＳ Ｐゴシック" charset="-128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/>
                        <a:ea typeface="ＭＳ Ｐゴシック" charset="-128"/>
                      </a:rPr>
                      <m:t>𝐼𝐷𝐹</m:t>
                    </m:r>
                    <m:d>
                      <m:d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dPr>
                      <m:e>
                        <m:r>
                          <a:rPr lang="en-US" altLang="ja-JP" b="0" i="1" dirty="0" smtClean="0">
                            <a:latin typeface="Cambria Math"/>
                            <a:ea typeface="ＭＳ Ｐゴシック" charset="-128"/>
                          </a:rPr>
                          <m:t>𝑡</m:t>
                        </m:r>
                      </m:e>
                    </m:d>
                    <m:r>
                      <a:rPr lang="en-US" altLang="ja-JP" b="0" i="1" dirty="0" smtClean="0">
                        <a:latin typeface="Cambria Math"/>
                        <a:ea typeface="ＭＳ Ｐゴシック" charset="-128"/>
                      </a:rPr>
                      <m:t>=1+</m:t>
                    </m:r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/>
                        <a:ea typeface="ＭＳ Ｐゴシック" charset="-128"/>
                      </a:rPr>
                      <m:t>log</m:t>
                    </m:r>
                    <m:r>
                      <a:rPr lang="en-US" altLang="ja-JP" b="0" i="1" dirty="0" smtClean="0">
                        <a:latin typeface="Cambria Math"/>
                        <a:ea typeface="ＭＳ Ｐゴシック" charset="-128"/>
                      </a:rPr>
                      <m:t>⁡(</m:t>
                    </m:r>
                    <m:f>
                      <m:f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fPr>
                      <m:num>
                        <m:r>
                          <a:rPr lang="en-US" altLang="ja-JP" b="0" i="1" dirty="0" smtClean="0">
                            <a:latin typeface="Cambria Math"/>
                            <a:ea typeface="ＭＳ Ｐゴシック" charset="-128"/>
                          </a:rPr>
                          <m:t>𝑁</m:t>
                        </m:r>
                      </m:num>
                      <m:den>
                        <m:r>
                          <a:rPr lang="en-US" altLang="ja-JP" b="0" i="1" dirty="0" smtClean="0">
                            <a:latin typeface="Cambria Math"/>
                            <a:ea typeface="ＭＳ Ｐゴシック" charset="-128"/>
                          </a:rPr>
                          <m:t>𝑑𝑓</m:t>
                        </m:r>
                        <m:r>
                          <a:rPr lang="en-US" altLang="ja-JP" b="0" i="1" dirty="0" smtClean="0">
                            <a:latin typeface="Cambria Math"/>
                            <a:ea typeface="ＭＳ Ｐゴシック" charset="-128"/>
                          </a:rPr>
                          <m:t>(</m:t>
                        </m:r>
                        <m:r>
                          <a:rPr lang="en-US" altLang="ja-JP" b="0" i="1" dirty="0" smtClean="0">
                            <a:latin typeface="Cambria Math"/>
                            <a:ea typeface="ＭＳ Ｐゴシック" charset="-128"/>
                          </a:rPr>
                          <m:t>𝑡</m:t>
                        </m:r>
                        <m:r>
                          <a:rPr lang="en-US" altLang="ja-JP" b="0" i="1" dirty="0" smtClean="0">
                            <a:latin typeface="Cambria Math"/>
                            <a:ea typeface="ＭＳ Ｐゴシック" charset="-128"/>
                          </a:rPr>
                          <m:t>)</m:t>
                        </m:r>
                      </m:den>
                    </m:f>
                    <m:r>
                      <a:rPr lang="en-US" altLang="ja-JP" b="0" i="1" dirty="0" smtClean="0">
                        <a:latin typeface="Cambria Math"/>
                        <a:ea typeface="ＭＳ Ｐゴシック" charset="-128"/>
                      </a:rPr>
                      <m:t>)</m:t>
                    </m:r>
                  </m:oMath>
                </a14:m>
                <a:r>
                  <a:rPr lang="en-US" altLang="ja-JP" dirty="0">
                    <a:ea typeface="ＭＳ Ｐゴシック" charset="-128"/>
                  </a:rPr>
                  <a:t>	</a:t>
                </a:r>
                <a:endParaRPr lang="en-US" altLang="ja-JP" dirty="0" smtClean="0">
                  <a:ea typeface="ＭＳ Ｐゴシック" charset="-128"/>
                </a:endParaRPr>
              </a:p>
              <a:p>
                <a:pPr lvl="1"/>
                <a:r>
                  <a:rPr lang="en-US" altLang="en-US" dirty="0" smtClean="0"/>
                  <a:t>A corpus-specific property</a:t>
                </a:r>
              </a:p>
              <a:p>
                <a:pPr lvl="2"/>
                <a:r>
                  <a:rPr lang="en-US" altLang="en-US" dirty="0" smtClean="0"/>
                  <a:t>Independent of a single document</a:t>
                </a:r>
              </a:p>
            </p:txBody>
          </p:sp>
        </mc:Choice>
        <mc:Fallback xmlns="">
          <p:sp>
            <p:nvSpPr>
              <p:cNvPr id="3256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4495800" y="3124200"/>
            <a:ext cx="4490466" cy="381000"/>
            <a:chOff x="4310634" y="2819400"/>
            <a:chExt cx="4490466" cy="381000"/>
          </a:xfrm>
        </p:grpSpPr>
        <p:cxnSp>
          <p:nvCxnSpPr>
            <p:cNvPr id="3" name="Straight Arrow Connector 2"/>
            <p:cNvCxnSpPr/>
            <p:nvPr/>
          </p:nvCxnSpPr>
          <p:spPr>
            <a:xfrm flipH="1">
              <a:off x="4310634" y="3048000"/>
              <a:ext cx="604266" cy="5986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914900" y="2819400"/>
              <a:ext cx="3886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 number of docs in collection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48200" y="3659548"/>
            <a:ext cx="4435729" cy="381000"/>
            <a:chOff x="4365371" y="4076700"/>
            <a:chExt cx="4435729" cy="381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914900" y="4076700"/>
                  <a:ext cx="3886200" cy="381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Number of docs containing term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𝑡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4900" y="4076700"/>
                  <a:ext cx="3886200" cy="38100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413" t="-8065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/>
            <p:cNvCxnSpPr/>
            <p:nvPr/>
          </p:nvCxnSpPr>
          <p:spPr>
            <a:xfrm flipH="1" flipV="1">
              <a:off x="4365371" y="4157548"/>
              <a:ext cx="549529" cy="730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810000" y="2672072"/>
            <a:ext cx="4207764" cy="756928"/>
            <a:chOff x="3810000" y="2672072"/>
            <a:chExt cx="4207764" cy="756928"/>
          </a:xfrm>
        </p:grpSpPr>
        <p:cxnSp>
          <p:nvCxnSpPr>
            <p:cNvPr id="4" name="Straight Arrow Connector 3"/>
            <p:cNvCxnSpPr>
              <a:stCxn id="9" idx="1"/>
            </p:cNvCxnSpPr>
            <p:nvPr/>
          </p:nvCxnSpPr>
          <p:spPr>
            <a:xfrm flipH="1">
              <a:off x="3810000" y="2856738"/>
              <a:ext cx="1083564" cy="5722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893564" y="2672072"/>
              <a:ext cx="312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Non-linear scaling</a:t>
              </a:r>
              <a:endParaRPr lang="en-US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7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remove a document from the corpus, how would it affect a term’s IDF?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with Boolean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Boolean query</a:t>
            </a:r>
          </a:p>
          <a:p>
            <a:pPr lvl="1"/>
            <a:r>
              <a:rPr lang="en-US" dirty="0" smtClean="0"/>
              <a:t>E.g., “</a:t>
            </a:r>
            <a:r>
              <a:rPr lang="en-US" dirty="0" err="1" smtClean="0"/>
              <a:t>obama</a:t>
            </a:r>
            <a:r>
              <a:rPr lang="en-US" dirty="0" smtClean="0"/>
              <a:t>” AND “healthcare” NOT “news”</a:t>
            </a:r>
          </a:p>
          <a:p>
            <a:r>
              <a:rPr lang="en-US" dirty="0" smtClean="0"/>
              <a:t>Procedures</a:t>
            </a:r>
          </a:p>
          <a:p>
            <a:pPr lvl="1"/>
            <a:r>
              <a:rPr lang="en-US" dirty="0" smtClean="0"/>
              <a:t>Lookup query term in the dictionary</a:t>
            </a:r>
          </a:p>
          <a:p>
            <a:pPr lvl="1"/>
            <a:r>
              <a:rPr lang="en-US" dirty="0" smtClean="0"/>
              <a:t>Retrieve the posting lists</a:t>
            </a:r>
          </a:p>
          <a:p>
            <a:pPr lvl="1"/>
            <a:r>
              <a:rPr lang="en-US" dirty="0" smtClean="0"/>
              <a:t>Operation</a:t>
            </a:r>
          </a:p>
          <a:p>
            <a:pPr lvl="2"/>
            <a:r>
              <a:rPr lang="en-US" dirty="0" smtClean="0"/>
              <a:t>AND: intersect the posting lists</a:t>
            </a:r>
          </a:p>
          <a:p>
            <a:pPr lvl="2"/>
            <a:r>
              <a:rPr lang="en-US" dirty="0" smtClean="0"/>
              <a:t>OR: union the posting list</a:t>
            </a:r>
          </a:p>
          <a:p>
            <a:pPr lvl="2"/>
            <a:r>
              <a:rPr lang="en-US" dirty="0" smtClean="0"/>
              <a:t>NOT: diff the posting list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5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document frequency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about total term frequency?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𝑡𝑡𝑓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Cannot recognize words frequently occurring in a subset of documents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816348"/>
              </p:ext>
            </p:extLst>
          </p:nvPr>
        </p:nvGraphicFramePr>
        <p:xfrm>
          <a:off x="2451099" y="3476095"/>
          <a:ext cx="394970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6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ttf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10422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8760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insurance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3997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3600" y="28194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1. Example total term frequency </a:t>
            </a:r>
            <a:r>
              <a:rPr lang="en-US" dirty="0" err="1" smtClean="0"/>
              <a:t>v.s</a:t>
            </a:r>
            <a:r>
              <a:rPr lang="en-US" dirty="0" smtClean="0"/>
              <a:t>. document frequency in Reuters-RCV1 collection.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9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TF-IDF </a:t>
            </a:r>
            <a:r>
              <a:rPr lang="en-US" altLang="en-US" dirty="0" smtClean="0"/>
              <a:t>weighting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665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 smtClean="0">
                    <a:ea typeface="ＭＳ Ｐゴシック" charset="-128"/>
                  </a:rPr>
                  <a:t>Combining TF and IDF </a:t>
                </a:r>
                <a:endParaRPr lang="en-US" altLang="ja-JP" b="0" dirty="0">
                  <a:ea typeface="ＭＳ Ｐゴシック" charset="-128"/>
                </a:endParaRPr>
              </a:p>
              <a:p>
                <a:pPr lvl="1"/>
                <a:r>
                  <a:rPr lang="en-US" altLang="ja-JP" dirty="0">
                    <a:ea typeface="ＭＳ Ｐゴシック" charset="-128"/>
                  </a:rPr>
                  <a:t>Common in doc </a:t>
                </a:r>
                <a:r>
                  <a:rPr lang="en-US" altLang="ja-JP" dirty="0">
                    <a:ea typeface="ＭＳ Ｐゴシック" charset="-128"/>
                    <a:sym typeface="Wingdings" pitchFamily="2" charset="2"/>
                  </a:rPr>
                  <a:t></a:t>
                </a:r>
                <a:r>
                  <a:rPr lang="en-US" altLang="ja-JP" dirty="0">
                    <a:ea typeface="ＭＳ Ｐゴシック" charset="-128"/>
                  </a:rPr>
                  <a:t> high </a:t>
                </a:r>
                <a:r>
                  <a:rPr lang="en-US" altLang="ja-JP" dirty="0" err="1">
                    <a:ea typeface="ＭＳ Ｐゴシック" charset="-128"/>
                  </a:rPr>
                  <a:t>tf</a:t>
                </a:r>
                <a:r>
                  <a:rPr lang="en-US" altLang="ja-JP" dirty="0">
                    <a:ea typeface="ＭＳ Ｐゴシック" charset="-128"/>
                  </a:rPr>
                  <a:t> </a:t>
                </a:r>
                <a:r>
                  <a:rPr lang="en-US" altLang="ja-JP" dirty="0">
                    <a:ea typeface="ＭＳ Ｐゴシック" charset="-128"/>
                    <a:sym typeface="Wingdings" pitchFamily="2" charset="2"/>
                  </a:rPr>
                  <a:t> high weight</a:t>
                </a:r>
              </a:p>
              <a:p>
                <a:pPr lvl="1"/>
                <a:r>
                  <a:rPr lang="en-US" altLang="ja-JP" dirty="0">
                    <a:ea typeface="ＭＳ Ｐゴシック" charset="-128"/>
                  </a:rPr>
                  <a:t>Rare in collection</a:t>
                </a:r>
                <a:r>
                  <a:rPr lang="en-US" altLang="ja-JP" dirty="0">
                    <a:ea typeface="ＭＳ Ｐゴシック" charset="-128"/>
                    <a:sym typeface="Wingdings" pitchFamily="2" charset="2"/>
                  </a:rPr>
                  <a:t></a:t>
                </a:r>
                <a:r>
                  <a:rPr lang="en-US" altLang="ja-JP" dirty="0">
                    <a:ea typeface="ＭＳ Ｐゴシック" charset="-128"/>
                  </a:rPr>
                  <a:t> high </a:t>
                </a:r>
                <a:r>
                  <a:rPr lang="en-US" altLang="ja-JP" dirty="0" err="1">
                    <a:ea typeface="ＭＳ Ｐゴシック" charset="-128"/>
                  </a:rPr>
                  <a:t>idf</a:t>
                </a:r>
                <a:r>
                  <a:rPr lang="en-US" altLang="ja-JP" dirty="0">
                    <a:ea typeface="ＭＳ Ｐゴシック" charset="-128"/>
                    <a:sym typeface="Wingdings" pitchFamily="2" charset="2"/>
                  </a:rPr>
                  <a:t> high </a:t>
                </a:r>
                <a:r>
                  <a:rPr lang="en-US" altLang="ja-JP" dirty="0" smtClean="0">
                    <a:ea typeface="ＭＳ Ｐゴシック" charset="-128"/>
                    <a:sym typeface="Wingdings" pitchFamily="2" charset="2"/>
                  </a:rPr>
                  <a:t>weight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  <a:ea typeface="ＭＳ Ｐゴシック" charset="-128"/>
                      </a:rPr>
                      <m:t>𝑤</m:t>
                    </m:r>
                    <m:d>
                      <m:dPr>
                        <m:ctrlPr>
                          <a:rPr lang="en-US" altLang="ja-JP" i="1" dirty="0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dPr>
                      <m:e>
                        <m:r>
                          <a:rPr lang="en-US" altLang="ja-JP" i="1" dirty="0" err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𝑡</m:t>
                        </m:r>
                        <m:r>
                          <a:rPr lang="en-US" altLang="ja-JP" i="1" dirty="0" err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,</m:t>
                        </m:r>
                        <m:r>
                          <a:rPr lang="en-US" altLang="ja-JP" i="1" dirty="0" err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𝑑</m:t>
                        </m:r>
                      </m:e>
                    </m:d>
                    <m:r>
                      <a:rPr lang="en-US" altLang="ja-JP" i="1" dirty="0">
                        <a:latin typeface="Cambria Math" panose="02040503050406030204" pitchFamily="18" charset="0"/>
                        <a:ea typeface="ＭＳ Ｐゴシック" charset="-128"/>
                      </a:rPr>
                      <m:t>=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ＭＳ Ｐゴシック" charset="-128"/>
                      </a:rPr>
                      <m:t>𝑇𝐹</m:t>
                    </m:r>
                    <m:d>
                      <m:d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dPr>
                      <m:e>
                        <m:r>
                          <a:rPr lang="en-US" altLang="ja-JP" i="1" dirty="0" err="1">
                            <a:latin typeface="Cambria Math" panose="02040503050406030204" pitchFamily="18" charset="0"/>
                            <a:ea typeface="ＭＳ Ｐゴシック" charset="-128"/>
                          </a:rPr>
                          <m:t>𝑡</m:t>
                        </m:r>
                        <m:r>
                          <a:rPr lang="en-US" altLang="ja-JP" i="1" dirty="0" err="1">
                            <a:latin typeface="Cambria Math" panose="02040503050406030204" pitchFamily="18" charset="0"/>
                            <a:ea typeface="ＭＳ Ｐゴシック" charset="-128"/>
                          </a:rPr>
                          <m:t>,</m:t>
                        </m:r>
                        <m:r>
                          <a:rPr lang="en-US" altLang="ja-JP" i="1" dirty="0" err="1">
                            <a:latin typeface="Cambria Math" panose="02040503050406030204" pitchFamily="18" charset="0"/>
                            <a:ea typeface="ＭＳ Ｐゴシック" charset="-128"/>
                          </a:rPr>
                          <m:t>𝑑</m:t>
                        </m:r>
                      </m:e>
                    </m:d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ＭＳ Ｐゴシック" charset="-128"/>
                      </a:rPr>
                      <m:t>×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ＭＳ Ｐゴシック" charset="-128"/>
                      </a:rPr>
                      <m:t>𝐼𝐷𝐹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ＭＳ Ｐゴシック" charset="-128"/>
                      </a:rPr>
                      <m:t>(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ＭＳ Ｐゴシック" charset="-128"/>
                      </a:rPr>
                      <m:t>𝑡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ＭＳ Ｐゴシック" charset="-128"/>
                      </a:rPr>
                      <m:t>)</m:t>
                    </m:r>
                  </m:oMath>
                </a14:m>
                <a:endParaRPr lang="en-US" altLang="ja-JP" dirty="0">
                  <a:ea typeface="ＭＳ Ｐゴシック" charset="-128"/>
                </a:endParaRPr>
              </a:p>
              <a:p>
                <a:r>
                  <a:rPr lang="en-US" altLang="ja-JP" dirty="0" smtClean="0">
                    <a:ea typeface="ＭＳ Ｐゴシック" charset="-128"/>
                  </a:rPr>
                  <a:t>Most well-known document representation schema in IR! (G Salton et al. 1983)</a:t>
                </a:r>
                <a:endParaRPr lang="en-US" altLang="ja-JP" dirty="0">
                  <a:ea typeface="ＭＳ Ｐゴシック" charset="-128"/>
                </a:endParaRPr>
              </a:p>
              <a:p>
                <a:endParaRPr lang="en-US" altLang="ja-JP" dirty="0">
                  <a:ea typeface="ＭＳ Ｐゴシック" charset="-128"/>
                </a:endParaRPr>
              </a:p>
            </p:txBody>
          </p:sp>
        </mc:Choice>
        <mc:Fallback xmlns="">
          <p:sp>
            <p:nvSpPr>
              <p:cNvPr id="3266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1371600" y="4876800"/>
            <a:ext cx="4343400" cy="1524000"/>
            <a:chOff x="2286000" y="4962525"/>
            <a:chExt cx="4343400" cy="1524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4962525"/>
              <a:ext cx="1057275" cy="1524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505200" y="5009197"/>
              <a:ext cx="31242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“</a:t>
              </a:r>
              <a:r>
                <a:rPr lang="en-US" i="1" dirty="0"/>
                <a:t>Salton was perhaps the leading computer scientist working in the field of information retrieval during his time</a:t>
              </a:r>
              <a:r>
                <a:rPr lang="en-US" i="1" dirty="0" smtClean="0"/>
                <a:t>.”</a:t>
              </a:r>
              <a:r>
                <a:rPr lang="en-US" dirty="0" smtClean="0"/>
                <a:t> - </a:t>
              </a:r>
              <a:r>
                <a:rPr lang="en-US" dirty="0" err="1" smtClean="0"/>
                <a:t>wikipedia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705475" y="5479832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Gerard Salton </a:t>
            </a:r>
            <a:r>
              <a:rPr lang="en-US" dirty="0" smtClean="0">
                <a:hlinkClick r:id="rId4"/>
              </a:rPr>
              <a:t>Award</a:t>
            </a:r>
            <a:endParaRPr lang="en-US" dirty="0" smtClean="0"/>
          </a:p>
          <a:p>
            <a:r>
              <a:rPr lang="en-US" dirty="0" smtClean="0"/>
              <a:t> – highest achievement award in IR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5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How to define </a:t>
            </a:r>
            <a:r>
              <a:rPr lang="en-US" altLang="en-US" sz="3600" dirty="0" smtClean="0"/>
              <a:t>a good similarity measure?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Euclidean distance?</a:t>
            </a:r>
          </a:p>
        </p:txBody>
      </p: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1395413" y="2286000"/>
            <a:ext cx="6289676" cy="4259263"/>
            <a:chOff x="879" y="1152"/>
            <a:chExt cx="3962" cy="2683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auto">
            <a:xfrm>
              <a:off x="1584" y="1488"/>
              <a:ext cx="2448" cy="1872"/>
            </a:xfrm>
            <a:prstGeom prst="cube">
              <a:avLst>
                <a:gd name="adj" fmla="val 25000"/>
              </a:avLst>
            </a:prstGeom>
            <a:noFill/>
            <a:ln w="127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29"/>
            <p:cNvGrpSpPr>
              <a:grpSpLocks/>
            </p:cNvGrpSpPr>
            <p:nvPr/>
          </p:nvGrpSpPr>
          <p:grpSpPr bwMode="auto">
            <a:xfrm>
              <a:off x="879" y="1152"/>
              <a:ext cx="3962" cy="2683"/>
              <a:chOff x="879" y="1152"/>
              <a:chExt cx="3962" cy="2683"/>
            </a:xfrm>
          </p:grpSpPr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 flipH="1">
                <a:off x="1440" y="2880"/>
                <a:ext cx="672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2112" y="2880"/>
                <a:ext cx="20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 flipV="1">
                <a:off x="2112" y="1344"/>
                <a:ext cx="0" cy="15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Text Box 11"/>
              <p:cNvSpPr txBox="1">
                <a:spLocks noChangeArrowheads="1"/>
              </p:cNvSpPr>
              <p:nvPr/>
            </p:nvSpPr>
            <p:spPr bwMode="auto">
              <a:xfrm>
                <a:off x="4224" y="2733"/>
                <a:ext cx="617" cy="291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2400" dirty="0" smtClean="0">
                    <a:solidFill>
                      <a:srgbClr val="3333FF"/>
                    </a:solidFill>
                  </a:rPr>
                  <a:t>Sports</a:t>
                </a:r>
                <a:endParaRPr lang="en-US" altLang="en-US" sz="2400" dirty="0">
                  <a:solidFill>
                    <a:srgbClr val="008000"/>
                  </a:solidFill>
                </a:endParaRPr>
              </a:p>
            </p:txBody>
          </p:sp>
          <p:sp>
            <p:nvSpPr>
              <p:cNvPr id="11" name="Text Box 12"/>
              <p:cNvSpPr txBox="1">
                <a:spLocks noChangeArrowheads="1"/>
              </p:cNvSpPr>
              <p:nvPr/>
            </p:nvSpPr>
            <p:spPr bwMode="auto">
              <a:xfrm>
                <a:off x="879" y="3544"/>
                <a:ext cx="897" cy="291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2400" dirty="0" smtClean="0">
                    <a:solidFill>
                      <a:srgbClr val="CC0000"/>
                    </a:solidFill>
                  </a:rPr>
                  <a:t>Education</a:t>
                </a:r>
                <a:endParaRPr lang="en-US" altLang="en-US" sz="2400" dirty="0">
                  <a:solidFill>
                    <a:srgbClr val="CC0000"/>
                  </a:solidFill>
                </a:endParaRPr>
              </a:p>
            </p:txBody>
          </p:sp>
          <p:sp>
            <p:nvSpPr>
              <p:cNvPr id="12" name="Text Box 13"/>
              <p:cNvSpPr txBox="1">
                <a:spLocks noChangeArrowheads="1"/>
              </p:cNvSpPr>
              <p:nvPr/>
            </p:nvSpPr>
            <p:spPr bwMode="auto">
              <a:xfrm>
                <a:off x="2208" y="1152"/>
                <a:ext cx="625" cy="25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 dirty="0" smtClean="0">
                    <a:solidFill>
                      <a:srgbClr val="CC0000"/>
                    </a:solidFill>
                  </a:rPr>
                  <a:t>Finance</a:t>
                </a:r>
                <a:endParaRPr lang="en-US" altLang="en-US" sz="2400" dirty="0">
                  <a:solidFill>
                    <a:srgbClr val="CC0000"/>
                  </a:solidFill>
                </a:endParaRPr>
              </a:p>
            </p:txBody>
          </p:sp>
        </p:grpSp>
      </p:grpSp>
      <p:grpSp>
        <p:nvGrpSpPr>
          <p:cNvPr id="13" name="Group 36"/>
          <p:cNvGrpSpPr>
            <a:grpSpLocks/>
          </p:cNvGrpSpPr>
          <p:nvPr/>
        </p:nvGrpSpPr>
        <p:grpSpPr bwMode="auto">
          <a:xfrm>
            <a:off x="3124201" y="3146425"/>
            <a:ext cx="2738438" cy="2873375"/>
            <a:chOff x="1968" y="1694"/>
            <a:chExt cx="1725" cy="1810"/>
          </a:xfrm>
        </p:grpSpPr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V="1">
              <a:off x="2112" y="1949"/>
              <a:ext cx="1440" cy="93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3435" y="1694"/>
              <a:ext cx="25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1" dirty="0" smtClean="0"/>
                <a:t>D</a:t>
              </a:r>
              <a:r>
                <a:rPr lang="en-US" altLang="en-US" sz="1800" b="1" baseline="-25000" dirty="0" smtClean="0"/>
                <a:t>4</a:t>
              </a:r>
              <a:endParaRPr lang="en-US" altLang="en-US" sz="2400" dirty="0"/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 flipH="1">
              <a:off x="1968" y="2880"/>
              <a:ext cx="144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31"/>
          <p:cNvGrpSpPr>
            <a:grpSpLocks/>
          </p:cNvGrpSpPr>
          <p:nvPr/>
        </p:nvGrpSpPr>
        <p:grpSpPr bwMode="auto">
          <a:xfrm>
            <a:off x="3352801" y="2433638"/>
            <a:ext cx="2036763" cy="2595563"/>
            <a:chOff x="2112" y="1245"/>
            <a:chExt cx="1283" cy="1635"/>
          </a:xfrm>
        </p:grpSpPr>
        <p:sp>
          <p:nvSpPr>
            <p:cNvPr id="18" name="Line 7"/>
            <p:cNvSpPr>
              <a:spLocks noChangeShapeType="1"/>
            </p:cNvSpPr>
            <p:nvPr/>
          </p:nvSpPr>
          <p:spPr bwMode="auto">
            <a:xfrm flipV="1">
              <a:off x="2112" y="1488"/>
              <a:ext cx="1032" cy="13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3127" y="1245"/>
              <a:ext cx="2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1" dirty="0"/>
                <a:t>D</a:t>
              </a:r>
              <a:r>
                <a:rPr lang="en-US" altLang="en-US" sz="1800" b="1" baseline="-25000" dirty="0"/>
                <a:t>2</a:t>
              </a:r>
              <a:endParaRPr lang="en-US" altLang="en-US" sz="2400" dirty="0"/>
            </a:p>
          </p:txBody>
        </p:sp>
      </p:grpSp>
      <p:grpSp>
        <p:nvGrpSpPr>
          <p:cNvPr id="20" name="Group 35"/>
          <p:cNvGrpSpPr>
            <a:grpSpLocks/>
          </p:cNvGrpSpPr>
          <p:nvPr/>
        </p:nvGrpSpPr>
        <p:grpSpPr bwMode="auto">
          <a:xfrm>
            <a:off x="3124201" y="5029202"/>
            <a:ext cx="3182938" cy="1327151"/>
            <a:chOff x="1968" y="2880"/>
            <a:chExt cx="2005" cy="836"/>
          </a:xfrm>
        </p:grpSpPr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112" y="2880"/>
              <a:ext cx="1728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24"/>
            <p:cNvSpPr txBox="1">
              <a:spLocks noChangeArrowheads="1"/>
            </p:cNvSpPr>
            <p:nvPr/>
          </p:nvSpPr>
          <p:spPr bwMode="auto">
            <a:xfrm>
              <a:off x="3705" y="3485"/>
              <a:ext cx="2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1" dirty="0"/>
                <a:t>D</a:t>
              </a:r>
              <a:r>
                <a:rPr lang="en-US" altLang="en-US" sz="1800" b="1" baseline="-25000" dirty="0"/>
                <a:t>1</a:t>
              </a:r>
              <a:endParaRPr lang="en-US" altLang="en-US" sz="2400" dirty="0"/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1968" y="3456"/>
              <a:ext cx="25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1" dirty="0" smtClean="0"/>
                <a:t>D</a:t>
              </a:r>
              <a:r>
                <a:rPr lang="en-US" altLang="en-US" sz="1800" b="1" baseline="-25000" dirty="0" smtClean="0"/>
                <a:t>5</a:t>
              </a:r>
              <a:endParaRPr lang="en-US" altLang="en-US" sz="2400" dirty="0"/>
            </a:p>
          </p:txBody>
        </p:sp>
      </p:grpSp>
      <p:grpSp>
        <p:nvGrpSpPr>
          <p:cNvPr id="24" name="Group 33"/>
          <p:cNvGrpSpPr>
            <a:grpSpLocks/>
          </p:cNvGrpSpPr>
          <p:nvPr/>
        </p:nvGrpSpPr>
        <p:grpSpPr bwMode="auto">
          <a:xfrm>
            <a:off x="2073278" y="3741739"/>
            <a:ext cx="1279527" cy="1287463"/>
            <a:chOff x="1306" y="2069"/>
            <a:chExt cx="806" cy="811"/>
          </a:xfrm>
        </p:grpSpPr>
        <p:sp>
          <p:nvSpPr>
            <p:cNvPr id="25" name="Line 8"/>
            <p:cNvSpPr>
              <a:spLocks noChangeShapeType="1"/>
            </p:cNvSpPr>
            <p:nvPr/>
          </p:nvSpPr>
          <p:spPr bwMode="auto">
            <a:xfrm flipH="1" flipV="1">
              <a:off x="1584" y="2208"/>
              <a:ext cx="528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17"/>
            <p:cNvSpPr txBox="1">
              <a:spLocks noChangeArrowheads="1"/>
            </p:cNvSpPr>
            <p:nvPr/>
          </p:nvSpPr>
          <p:spPr bwMode="auto">
            <a:xfrm>
              <a:off x="1306" y="2069"/>
              <a:ext cx="2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1" dirty="0"/>
                <a:t>D</a:t>
              </a:r>
              <a:r>
                <a:rPr lang="en-US" altLang="en-US" sz="1800" b="1" baseline="-25000" dirty="0"/>
                <a:t>3</a:t>
              </a:r>
              <a:endParaRPr lang="en-US" altLang="en-US" sz="2400" dirty="0"/>
            </a:p>
          </p:txBody>
        </p:sp>
      </p:grpSp>
      <p:grpSp>
        <p:nvGrpSpPr>
          <p:cNvPr id="27" name="Group 42"/>
          <p:cNvGrpSpPr>
            <a:grpSpLocks/>
          </p:cNvGrpSpPr>
          <p:nvPr/>
        </p:nvGrpSpPr>
        <p:grpSpPr bwMode="auto">
          <a:xfrm>
            <a:off x="3352800" y="5029200"/>
            <a:ext cx="2559050" cy="533400"/>
            <a:chOff x="2112" y="2880"/>
            <a:chExt cx="1612" cy="336"/>
          </a:xfrm>
        </p:grpSpPr>
        <p:sp>
          <p:nvSpPr>
            <p:cNvPr id="28" name="Line 39"/>
            <p:cNvSpPr>
              <a:spLocks noChangeShapeType="1"/>
            </p:cNvSpPr>
            <p:nvPr/>
          </p:nvSpPr>
          <p:spPr bwMode="auto">
            <a:xfrm>
              <a:off x="2112" y="2880"/>
              <a:ext cx="1296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40"/>
            <p:cNvSpPr>
              <a:spLocks noChangeArrowheads="1"/>
            </p:cNvSpPr>
            <p:nvPr/>
          </p:nvSpPr>
          <p:spPr bwMode="auto">
            <a:xfrm>
              <a:off x="3216" y="297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1">
                  <a:solidFill>
                    <a:srgbClr val="CC0000"/>
                  </a:solidFill>
                </a:rPr>
                <a:t>Query</a:t>
              </a:r>
              <a:endParaRPr lang="en-US" altLang="en-US" sz="1800" b="1" baseline="-25000">
                <a:solidFill>
                  <a:srgbClr val="CC0000"/>
                </a:solidFill>
              </a:endParaRPr>
            </a:p>
          </p:txBody>
        </p:sp>
      </p:grpSp>
      <p:sp>
        <p:nvSpPr>
          <p:cNvPr id="30" name="Oval 41"/>
          <p:cNvSpPr>
            <a:spLocks noChangeArrowheads="1"/>
          </p:cNvSpPr>
          <p:nvPr/>
        </p:nvSpPr>
        <p:spPr bwMode="auto">
          <a:xfrm>
            <a:off x="4495800" y="5181600"/>
            <a:ext cx="304800" cy="457200"/>
          </a:xfrm>
          <a:prstGeom prst="ellipse">
            <a:avLst/>
          </a:prstGeom>
          <a:noFill/>
          <a:ln w="25400">
            <a:solidFill>
              <a:srgbClr val="008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635626" y="2151102"/>
            <a:ext cx="2717800" cy="915949"/>
            <a:chOff x="5635626" y="2151102"/>
            <a:chExt cx="2717800" cy="915949"/>
          </a:xfrm>
        </p:grpSpPr>
        <p:sp>
          <p:nvSpPr>
            <p:cNvPr id="31" name="TextBox 30"/>
            <p:cNvSpPr txBox="1"/>
            <p:nvPr/>
          </p:nvSpPr>
          <p:spPr>
            <a:xfrm>
              <a:off x="6372227" y="2151102"/>
              <a:ext cx="1981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TF-IDF space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Arc 31"/>
            <p:cNvSpPr/>
            <p:nvPr/>
          </p:nvSpPr>
          <p:spPr>
            <a:xfrm>
              <a:off x="5635626" y="2324101"/>
              <a:ext cx="1425575" cy="742950"/>
            </a:xfrm>
            <a:prstGeom prst="arc">
              <a:avLst>
                <a:gd name="adj1" fmla="val 10990793"/>
                <a:gd name="adj2" fmla="val 16848341"/>
              </a:avLst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Date Placehold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/>
              <a:t>How to define a good similarity measure?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Euclidean distance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𝑖𝑑𝑓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𝑖𝑑𝑓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Longer documents will be penalized by the extra words</a:t>
                </a:r>
              </a:p>
              <a:p>
                <a:pPr lvl="1"/>
                <a:r>
                  <a:rPr lang="en-US" dirty="0" smtClean="0"/>
                  <a:t>We care more about how these two vectors are overlapped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9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distance to angle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Angle: how vectors are overlapped</a:t>
            </a:r>
          </a:p>
          <a:p>
            <a:pPr lvl="1"/>
            <a:r>
              <a:rPr lang="en-US" dirty="0" smtClean="0"/>
              <a:t>Cosine similarity – projection of one vector onto another</a:t>
            </a:r>
            <a:endParaRPr lang="en-US" dirty="0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2362201" y="6248399"/>
            <a:ext cx="3276601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2362201" y="3809999"/>
            <a:ext cx="0" cy="2438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5715001" y="6015037"/>
            <a:ext cx="979488" cy="461963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 dirty="0" smtClean="0">
                <a:solidFill>
                  <a:srgbClr val="3333FF"/>
                </a:solidFill>
              </a:rPr>
              <a:t>Sports</a:t>
            </a:r>
            <a:endParaRPr lang="en-US" altLang="en-US" sz="2400" dirty="0">
              <a:solidFill>
                <a:srgbClr val="008000"/>
              </a:solidFill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2514601" y="3505199"/>
            <a:ext cx="992188" cy="40005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solidFill>
                  <a:srgbClr val="CC0000"/>
                </a:solidFill>
              </a:rPr>
              <a:t>Finance</a:t>
            </a:r>
            <a:endParaRPr lang="en-US" altLang="en-US" sz="2400" dirty="0">
              <a:solidFill>
                <a:srgbClr val="CC0000"/>
              </a:solidFill>
            </a:endParaRPr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V="1">
            <a:off x="2362200" y="4286250"/>
            <a:ext cx="3276601" cy="196215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22"/>
          <p:cNvSpPr txBox="1">
            <a:spLocks noChangeArrowheads="1"/>
          </p:cNvSpPr>
          <p:nvPr/>
        </p:nvSpPr>
        <p:spPr bwMode="auto">
          <a:xfrm>
            <a:off x="5153025" y="3977481"/>
            <a:ext cx="40957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 b="1" dirty="0" smtClean="0"/>
              <a:t>D</a:t>
            </a:r>
            <a:r>
              <a:rPr lang="en-US" altLang="en-US" sz="1800" b="1" baseline="-25000" dirty="0" smtClean="0"/>
              <a:t>1</a:t>
            </a:r>
            <a:endParaRPr lang="en-US" altLang="en-US" sz="2400" dirty="0"/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 flipV="1">
            <a:off x="2362201" y="5181598"/>
            <a:ext cx="152400" cy="1066801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2520950" y="4950618"/>
            <a:ext cx="42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 b="1" dirty="0"/>
              <a:t>D</a:t>
            </a:r>
            <a:r>
              <a:rPr lang="en-US" altLang="en-US" sz="1800" b="1" baseline="-25000" dirty="0"/>
              <a:t>2</a:t>
            </a:r>
            <a:endParaRPr lang="en-US" altLang="en-US" sz="2400" dirty="0"/>
          </a:p>
        </p:txBody>
      </p:sp>
      <p:sp>
        <p:nvSpPr>
          <p:cNvPr id="28" name="Line 39"/>
          <p:cNvSpPr>
            <a:spLocks noChangeShapeType="1"/>
          </p:cNvSpPr>
          <p:nvPr/>
        </p:nvSpPr>
        <p:spPr bwMode="auto">
          <a:xfrm flipV="1">
            <a:off x="2362200" y="5981699"/>
            <a:ext cx="1143000" cy="266700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40"/>
          <p:cNvSpPr>
            <a:spLocks noChangeArrowheads="1"/>
          </p:cNvSpPr>
          <p:nvPr/>
        </p:nvSpPr>
        <p:spPr bwMode="auto">
          <a:xfrm>
            <a:off x="3505200" y="5815010"/>
            <a:ext cx="806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 dirty="0">
                <a:solidFill>
                  <a:srgbClr val="CC0000"/>
                </a:solidFill>
              </a:rPr>
              <a:t>Query</a:t>
            </a:r>
            <a:endParaRPr lang="en-US" altLang="en-US" sz="1800" b="1" baseline="-25000" dirty="0">
              <a:solidFill>
                <a:srgbClr val="CC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81627" y="3370301"/>
            <a:ext cx="198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TF-IDF space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3" name="Arc 32"/>
          <p:cNvSpPr/>
          <p:nvPr/>
        </p:nvSpPr>
        <p:spPr>
          <a:xfrm>
            <a:off x="4645026" y="3543300"/>
            <a:ext cx="1425575" cy="742950"/>
          </a:xfrm>
          <a:prstGeom prst="arc">
            <a:avLst>
              <a:gd name="adj1" fmla="val 10990793"/>
              <a:gd name="adj2" fmla="val 16848341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1304632">
            <a:off x="2869101" y="5750565"/>
            <a:ext cx="418305" cy="433389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659438" y="4192865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The choice of angle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38401" y="4395461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The choice </a:t>
            </a:r>
            <a:r>
              <a:rPr lang="en-US" dirty="0">
                <a:solidFill>
                  <a:srgbClr val="7030A0"/>
                </a:solidFill>
              </a:rPr>
              <a:t>of Euclidean distance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 animBg="1"/>
      <p:bldP spid="35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similarity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Angle between two vectors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𝑐𝑜𝑠𝑖𝑛𝑒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Document length normalized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6" idx="1"/>
          </p:cNvCxnSpPr>
          <p:nvPr/>
        </p:nvCxnSpPr>
        <p:spPr>
          <a:xfrm flipH="1" flipV="1">
            <a:off x="6096000" y="3200400"/>
            <a:ext cx="276225" cy="4132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72225" y="3429000"/>
            <a:ext cx="2286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Unit vector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9" idx="1"/>
          </p:cNvCxnSpPr>
          <p:nvPr/>
        </p:nvCxnSpPr>
        <p:spPr>
          <a:xfrm flipH="1">
            <a:off x="5029200" y="1916668"/>
            <a:ext cx="609600" cy="4572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38800" y="1732002"/>
            <a:ext cx="2286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TF-IDF vector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15000" y="2286000"/>
            <a:ext cx="657225" cy="8382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2990216" y="6638330"/>
            <a:ext cx="237744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V="1">
            <a:off x="2990216" y="4251960"/>
            <a:ext cx="0" cy="237744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491109" y="6296480"/>
            <a:ext cx="979488" cy="461963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 dirty="0" smtClean="0">
                <a:solidFill>
                  <a:srgbClr val="3333FF"/>
                </a:solidFill>
              </a:rPr>
              <a:t>Sports</a:t>
            </a:r>
            <a:endParaRPr lang="en-US" altLang="en-US" sz="2400" dirty="0">
              <a:solidFill>
                <a:srgbClr val="008000"/>
              </a:solidFill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2456816" y="3793571"/>
            <a:ext cx="992188" cy="40005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solidFill>
                  <a:srgbClr val="CC0000"/>
                </a:solidFill>
              </a:rPr>
              <a:t>Finance</a:t>
            </a:r>
            <a:endParaRPr lang="en-US" altLang="en-US" sz="2400" dirty="0">
              <a:solidFill>
                <a:srgbClr val="CC0000"/>
              </a:solidFill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V="1">
            <a:off x="2987038" y="5459322"/>
            <a:ext cx="2057402" cy="1151931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4954905" y="5082579"/>
            <a:ext cx="40957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 b="1" dirty="0" smtClean="0"/>
              <a:t>D</a:t>
            </a:r>
            <a:r>
              <a:rPr lang="en-US" altLang="en-US" sz="1800" b="1" baseline="-25000" dirty="0" smtClean="0"/>
              <a:t>1</a:t>
            </a:r>
            <a:endParaRPr lang="en-US" altLang="en-US" sz="2400" dirty="0"/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 flipV="1">
            <a:off x="2990215" y="4285435"/>
            <a:ext cx="376194" cy="2352894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3397750" y="4180717"/>
            <a:ext cx="42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 b="1" dirty="0"/>
              <a:t>D</a:t>
            </a:r>
            <a:r>
              <a:rPr lang="en-US" altLang="en-US" sz="1800" b="1" baseline="-25000" dirty="0"/>
              <a:t>2</a:t>
            </a:r>
            <a:endParaRPr lang="en-US" altLang="en-US" sz="2400" dirty="0"/>
          </a:p>
        </p:txBody>
      </p:sp>
      <p:sp>
        <p:nvSpPr>
          <p:cNvPr id="20" name="Line 39"/>
          <p:cNvSpPr>
            <a:spLocks noChangeShapeType="1"/>
          </p:cNvSpPr>
          <p:nvPr/>
        </p:nvSpPr>
        <p:spPr bwMode="auto">
          <a:xfrm flipV="1">
            <a:off x="2987038" y="6019799"/>
            <a:ext cx="2289179" cy="611979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40"/>
          <p:cNvSpPr>
            <a:spLocks noChangeArrowheads="1"/>
          </p:cNvSpPr>
          <p:nvPr/>
        </p:nvSpPr>
        <p:spPr bwMode="auto">
          <a:xfrm>
            <a:off x="5307558" y="5749863"/>
            <a:ext cx="806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 dirty="0">
                <a:solidFill>
                  <a:srgbClr val="CC0000"/>
                </a:solidFill>
              </a:rPr>
              <a:t>Query</a:t>
            </a:r>
            <a:endParaRPr lang="en-US" altLang="en-US" sz="1800" b="1" baseline="-25000" dirty="0">
              <a:solidFill>
                <a:srgbClr val="CC0000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541835" y="4112437"/>
            <a:ext cx="2717800" cy="915949"/>
            <a:chOff x="4645024" y="3760232"/>
            <a:chExt cx="2717800" cy="915949"/>
          </a:xfrm>
        </p:grpSpPr>
        <p:sp>
          <p:nvSpPr>
            <p:cNvPr id="22" name="TextBox 21"/>
            <p:cNvSpPr txBox="1"/>
            <p:nvPr/>
          </p:nvSpPr>
          <p:spPr>
            <a:xfrm>
              <a:off x="5381625" y="3760232"/>
              <a:ext cx="1981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TF-IDF space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Arc 22"/>
            <p:cNvSpPr/>
            <p:nvPr/>
          </p:nvSpPr>
          <p:spPr>
            <a:xfrm>
              <a:off x="4645024" y="3933231"/>
              <a:ext cx="1425575" cy="742950"/>
            </a:xfrm>
            <a:prstGeom prst="arc">
              <a:avLst>
                <a:gd name="adj1" fmla="val 10990793"/>
                <a:gd name="adj2" fmla="val 16848341"/>
              </a:avLst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Arc 23"/>
          <p:cNvSpPr/>
          <p:nvPr/>
        </p:nvSpPr>
        <p:spPr>
          <a:xfrm rot="1349298">
            <a:off x="3549389" y="6097351"/>
            <a:ext cx="418305" cy="433389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/>
          <p:cNvSpPr/>
          <p:nvPr/>
        </p:nvSpPr>
        <p:spPr>
          <a:xfrm>
            <a:off x="609600" y="4261485"/>
            <a:ext cx="4754880" cy="4754880"/>
          </a:xfrm>
          <a:prstGeom prst="arc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423008">
            <a:off x="1969783" y="4987912"/>
            <a:ext cx="2313432" cy="2316754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7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Fast computation of cosine in retrieval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𝑐𝑜𝑠𝑖𝑛𝑒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would be the same for all candidate docs</a:t>
                </a:r>
              </a:p>
              <a:p>
                <a:pPr lvl="1"/>
                <a:r>
                  <a:rPr lang="en-US" dirty="0" smtClean="0"/>
                  <a:t>Normalization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 smtClean="0"/>
                  <a:t> can be done in indexing time</a:t>
                </a:r>
              </a:p>
              <a:p>
                <a:pPr lvl="1"/>
                <a:r>
                  <a:rPr lang="en-US" dirty="0" smtClean="0"/>
                  <a:t>Only count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Score accumulator for each query term when intersecting postings from inverted index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0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Fast computation of cosine in retrieval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65846" y="1570037"/>
            <a:ext cx="8229600" cy="4525963"/>
          </a:xfrm>
        </p:spPr>
        <p:txBody>
          <a:bodyPr/>
          <a:lstStyle/>
          <a:p>
            <a:r>
              <a:rPr lang="en-US" dirty="0"/>
              <a:t>Maintain a score accumulator for each doc </a:t>
            </a:r>
            <a:r>
              <a:rPr lang="en-US" dirty="0" smtClean="0"/>
              <a:t>when scanning the postings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26628" name="Text Box 3"/>
          <p:cNvSpPr txBox="1">
            <a:spLocks noChangeArrowheads="1"/>
          </p:cNvSpPr>
          <p:nvPr/>
        </p:nvSpPr>
        <p:spPr bwMode="auto">
          <a:xfrm>
            <a:off x="1447800" y="2621340"/>
            <a:ext cx="642156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45000"/>
              </a:spcBef>
              <a:buSzPct val="155000"/>
              <a:buChar char="•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45000"/>
              </a:spcBef>
              <a:buChar char="–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45000"/>
              </a:spcBef>
              <a:buChar char="•"/>
              <a:defRPr sz="2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45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45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 smtClean="0">
                <a:latin typeface="+mn-lt"/>
              </a:rPr>
              <a:t>Query </a:t>
            </a:r>
            <a:r>
              <a:rPr lang="en-US" altLang="en-US" sz="2400" b="0" dirty="0">
                <a:latin typeface="+mn-lt"/>
              </a:rPr>
              <a:t>= “info security”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latin typeface="+mn-lt"/>
              </a:rPr>
              <a:t>S(</a:t>
            </a:r>
            <a:r>
              <a:rPr lang="en-US" altLang="en-US" sz="2400" b="0" dirty="0" err="1">
                <a:latin typeface="+mn-lt"/>
              </a:rPr>
              <a:t>d,q</a:t>
            </a:r>
            <a:r>
              <a:rPr lang="en-US" altLang="en-US" sz="2400" b="0" dirty="0">
                <a:latin typeface="+mn-lt"/>
              </a:rPr>
              <a:t>)=g(t</a:t>
            </a:r>
            <a:r>
              <a:rPr lang="en-US" altLang="en-US" sz="2400" b="0" baseline="-25000" dirty="0">
                <a:latin typeface="+mn-lt"/>
              </a:rPr>
              <a:t>1</a:t>
            </a:r>
            <a:r>
              <a:rPr lang="en-US" altLang="en-US" sz="2400" b="0" dirty="0">
                <a:latin typeface="+mn-lt"/>
              </a:rPr>
              <a:t>)+…+g(</a:t>
            </a:r>
            <a:r>
              <a:rPr lang="en-US" altLang="en-US" sz="2400" b="0" dirty="0" err="1">
                <a:latin typeface="+mn-lt"/>
              </a:rPr>
              <a:t>t</a:t>
            </a:r>
            <a:r>
              <a:rPr lang="en-US" altLang="en-US" sz="2400" b="0" baseline="-25000" dirty="0" err="1">
                <a:latin typeface="+mn-lt"/>
              </a:rPr>
              <a:t>n</a:t>
            </a:r>
            <a:r>
              <a:rPr lang="en-US" altLang="en-US" sz="2400" b="0" dirty="0">
                <a:latin typeface="+mn-lt"/>
              </a:rPr>
              <a:t>) [</a:t>
            </a:r>
            <a:r>
              <a:rPr lang="en-US" altLang="en-US" sz="2400" b="0" u="sng" dirty="0">
                <a:latin typeface="+mn-lt"/>
              </a:rPr>
              <a:t>sum of </a:t>
            </a:r>
            <a:r>
              <a:rPr lang="en-US" altLang="en-US" sz="2400" b="0" u="sng" dirty="0" smtClean="0">
                <a:latin typeface="+mn-lt"/>
              </a:rPr>
              <a:t>TF</a:t>
            </a:r>
            <a:r>
              <a:rPr lang="en-US" altLang="en-US" sz="2400" b="0" dirty="0" smtClean="0">
                <a:latin typeface="+mn-lt"/>
              </a:rPr>
              <a:t> of </a:t>
            </a:r>
            <a:r>
              <a:rPr lang="en-US" altLang="en-US" sz="2400" b="0" dirty="0">
                <a:latin typeface="+mn-lt"/>
              </a:rPr>
              <a:t>matched terms]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 smtClean="0">
                <a:latin typeface="+mn-lt"/>
              </a:rPr>
              <a:t>Info</a:t>
            </a:r>
            <a:r>
              <a:rPr lang="en-US" altLang="en-US" sz="2400" b="0" dirty="0">
                <a:latin typeface="+mn-lt"/>
              </a:rPr>
              <a:t>: (d1, 3), (d2, 4), (d3, 1), (d4, 5)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latin typeface="+mn-lt"/>
              </a:rPr>
              <a:t>Security: (d2, 3), (d4</a:t>
            </a:r>
            <a:r>
              <a:rPr lang="en-US" altLang="en-US" sz="2400" b="0" dirty="0" smtClean="0">
                <a:latin typeface="+mn-lt"/>
              </a:rPr>
              <a:t>, 1</a:t>
            </a:r>
            <a:r>
              <a:rPr lang="en-US" altLang="en-US" sz="2400" b="0" dirty="0">
                <a:latin typeface="+mn-lt"/>
              </a:rPr>
              <a:t>), (d5, 3)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295400" y="4191000"/>
            <a:ext cx="4993594" cy="2585323"/>
            <a:chOff x="1524000" y="4343400"/>
            <a:chExt cx="4993594" cy="2585323"/>
          </a:xfrm>
        </p:grpSpPr>
        <p:sp>
          <p:nvSpPr>
            <p:cNvPr id="26629" name="Text Box 4"/>
            <p:cNvSpPr txBox="1">
              <a:spLocks noChangeArrowheads="1"/>
            </p:cNvSpPr>
            <p:nvPr/>
          </p:nvSpPr>
          <p:spPr bwMode="auto">
            <a:xfrm>
              <a:off x="2438400" y="4343400"/>
              <a:ext cx="4079194" cy="2585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45000"/>
                </a:spcBef>
                <a:buSzPct val="155000"/>
                <a:buChar char="•"/>
                <a:defRPr sz="28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45000"/>
                </a:spcBef>
                <a:buChar char="–"/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45000"/>
                </a:spcBef>
                <a:buChar char="•"/>
                <a:defRPr sz="20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45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45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dirty="0">
                  <a:latin typeface="+mn-lt"/>
                </a:rPr>
                <a:t>Accumulators:  </a:t>
              </a:r>
              <a:r>
                <a:rPr lang="en-US" altLang="en-US" sz="1800" dirty="0" smtClean="0">
                  <a:latin typeface="+mn-lt"/>
                </a:rPr>
                <a:t>d1      </a:t>
              </a:r>
              <a:r>
                <a:rPr lang="en-US" altLang="en-US" sz="1800" dirty="0">
                  <a:latin typeface="+mn-lt"/>
                </a:rPr>
                <a:t>d2      d3     d4      d5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b="0" dirty="0" smtClean="0">
                  <a:latin typeface="+mn-lt"/>
                </a:rPr>
                <a:t>        </a:t>
              </a:r>
              <a:r>
                <a:rPr lang="en-US" altLang="en-US" sz="1800" b="0" dirty="0">
                  <a:latin typeface="+mn-lt"/>
                </a:rPr>
                <a:t>(d1,3)  =&gt;   </a:t>
              </a:r>
              <a:r>
                <a:rPr lang="en-US" altLang="en-US" sz="1800" dirty="0">
                  <a:solidFill>
                    <a:srgbClr val="CC0000"/>
                  </a:solidFill>
                  <a:latin typeface="+mn-lt"/>
                </a:rPr>
                <a:t>3</a:t>
              </a:r>
              <a:r>
                <a:rPr lang="en-US" altLang="en-US" sz="1800" dirty="0">
                  <a:latin typeface="+mn-lt"/>
                </a:rPr>
                <a:t>   </a:t>
              </a:r>
              <a:r>
                <a:rPr lang="en-US" altLang="en-US" sz="1800" b="0" dirty="0">
                  <a:latin typeface="+mn-lt"/>
                </a:rPr>
                <a:t>      0        0       0        0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b="0" dirty="0">
                  <a:latin typeface="+mn-lt"/>
                </a:rPr>
                <a:t>        (d2,4)  =&gt;   3         4        0       0        0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b="0" dirty="0">
                  <a:latin typeface="+mn-lt"/>
                </a:rPr>
                <a:t>        (d3,1)  =&gt;   3         4       </a:t>
              </a:r>
              <a:r>
                <a:rPr lang="en-US" altLang="en-US" sz="1800" dirty="0">
                  <a:solidFill>
                    <a:srgbClr val="CC0000"/>
                  </a:solidFill>
                  <a:latin typeface="+mn-lt"/>
                </a:rPr>
                <a:t> </a:t>
              </a:r>
              <a:r>
                <a:rPr lang="en-US" altLang="en-US" sz="1800" dirty="0">
                  <a:solidFill>
                    <a:srgbClr val="FF0000"/>
                  </a:solidFill>
                  <a:latin typeface="+mn-lt"/>
                </a:rPr>
                <a:t>1</a:t>
              </a:r>
              <a:r>
                <a:rPr lang="en-US" altLang="en-US" sz="1800" dirty="0">
                  <a:solidFill>
                    <a:srgbClr val="CC0000"/>
                  </a:solidFill>
                  <a:latin typeface="+mn-lt"/>
                </a:rPr>
                <a:t> </a:t>
              </a:r>
              <a:r>
                <a:rPr lang="en-US" altLang="en-US" sz="1800" b="0" dirty="0">
                  <a:latin typeface="+mn-lt"/>
                </a:rPr>
                <a:t>      0        0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b="0" dirty="0">
                  <a:latin typeface="+mn-lt"/>
                </a:rPr>
                <a:t>        (d4,5)  =&gt;   3         4        1      </a:t>
              </a:r>
              <a:r>
                <a:rPr lang="en-US" altLang="en-US" sz="1800" dirty="0">
                  <a:solidFill>
                    <a:srgbClr val="CC0000"/>
                  </a:solidFill>
                  <a:latin typeface="+mn-lt"/>
                </a:rPr>
                <a:t> </a:t>
              </a:r>
              <a:r>
                <a:rPr lang="en-US" altLang="en-US" sz="1800" b="0" dirty="0">
                  <a:latin typeface="+mn-lt"/>
                </a:rPr>
                <a:t>5</a:t>
              </a:r>
              <a:r>
                <a:rPr lang="en-US" altLang="en-US" sz="1800" dirty="0">
                  <a:solidFill>
                    <a:srgbClr val="CC0000"/>
                  </a:solidFill>
                  <a:latin typeface="+mn-lt"/>
                </a:rPr>
                <a:t> </a:t>
              </a:r>
              <a:r>
                <a:rPr lang="en-US" altLang="en-US" sz="1800" b="0" dirty="0">
                  <a:latin typeface="+mn-lt"/>
                </a:rPr>
                <a:t>       0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b="0" dirty="0">
                  <a:latin typeface="+mn-lt"/>
                </a:rPr>
                <a:t>        (d2,3)  =&gt;   3         </a:t>
              </a:r>
              <a:r>
                <a:rPr lang="en-US" altLang="en-US" sz="1800" dirty="0">
                  <a:solidFill>
                    <a:srgbClr val="CC0000"/>
                  </a:solidFill>
                  <a:latin typeface="+mn-lt"/>
                </a:rPr>
                <a:t>7</a:t>
              </a:r>
              <a:r>
                <a:rPr lang="en-US" altLang="en-US" sz="1800" b="0" dirty="0">
                  <a:latin typeface="+mn-lt"/>
                </a:rPr>
                <a:t>        1       5        0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b="0" dirty="0">
                  <a:latin typeface="+mn-lt"/>
                </a:rPr>
                <a:t>        (d4,1)  =&gt;   3         7        1       </a:t>
              </a:r>
              <a:r>
                <a:rPr lang="en-US" altLang="en-US" sz="1800" dirty="0">
                  <a:solidFill>
                    <a:srgbClr val="CC0000"/>
                  </a:solidFill>
                  <a:latin typeface="+mn-lt"/>
                </a:rPr>
                <a:t>6</a:t>
              </a:r>
              <a:r>
                <a:rPr lang="en-US" altLang="en-US" sz="1800" b="0" dirty="0">
                  <a:latin typeface="+mn-lt"/>
                </a:rPr>
                <a:t>        0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b="0" dirty="0">
                  <a:latin typeface="+mn-lt"/>
                </a:rPr>
                <a:t>        (d5,3)  =&gt;   3         7        1       </a:t>
              </a:r>
              <a:r>
                <a:rPr lang="en-US" altLang="en-US" sz="1800" b="0" dirty="0" smtClean="0">
                  <a:latin typeface="+mn-lt"/>
                </a:rPr>
                <a:t>6        </a:t>
              </a:r>
              <a:r>
                <a:rPr lang="en-US" altLang="en-US" sz="1800" dirty="0">
                  <a:solidFill>
                    <a:srgbClr val="CC0000"/>
                  </a:solidFill>
                  <a:latin typeface="+mn-lt"/>
                </a:rPr>
                <a:t>3</a:t>
              </a: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endParaRPr lang="en-US" altLang="en-US" sz="1800" dirty="0">
                <a:latin typeface="+mn-lt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981200" y="4800600"/>
              <a:ext cx="914400" cy="822325"/>
              <a:chOff x="1828800" y="4343400"/>
              <a:chExt cx="914400" cy="822325"/>
            </a:xfrm>
          </p:grpSpPr>
          <p:sp>
            <p:nvSpPr>
              <p:cNvPr id="26630" name="AutoShape 5"/>
              <p:cNvSpPr>
                <a:spLocks/>
              </p:cNvSpPr>
              <p:nvPr/>
            </p:nvSpPr>
            <p:spPr bwMode="auto">
              <a:xfrm>
                <a:off x="2514600" y="4343400"/>
                <a:ext cx="228600" cy="822325"/>
              </a:xfrm>
              <a:prstGeom prst="leftBrace">
                <a:avLst>
                  <a:gd name="adj1" fmla="val 41667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45000"/>
                  </a:spcBef>
                  <a:buSzPct val="155000"/>
                  <a:buChar char="•"/>
                  <a:defRPr sz="28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45000"/>
                  </a:spcBef>
                  <a:buChar char="–"/>
                  <a:defRPr sz="24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45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45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45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45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45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45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45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en-US" altLang="en-US" sz="2400" b="0">
                  <a:latin typeface="+mn-lt"/>
                </a:endParaRPr>
              </a:p>
            </p:txBody>
          </p:sp>
          <p:sp>
            <p:nvSpPr>
              <p:cNvPr id="26632" name="Text Box 7"/>
              <p:cNvSpPr txBox="1">
                <a:spLocks noChangeArrowheads="1"/>
              </p:cNvSpPr>
              <p:nvPr/>
            </p:nvSpPr>
            <p:spPr bwMode="auto">
              <a:xfrm>
                <a:off x="1828800" y="4495800"/>
                <a:ext cx="674688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45000"/>
                  </a:spcBef>
                  <a:buSzPct val="155000"/>
                  <a:buChar char="•"/>
                  <a:defRPr sz="28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45000"/>
                  </a:spcBef>
                  <a:buChar char="–"/>
                  <a:defRPr sz="24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45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45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45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45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45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45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45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2400" b="0" dirty="0">
                    <a:latin typeface="+mn-lt"/>
                  </a:rPr>
                  <a:t>info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524000" y="5883275"/>
              <a:ext cx="1371600" cy="593725"/>
              <a:chOff x="1371600" y="5502275"/>
              <a:chExt cx="1371600" cy="593725"/>
            </a:xfrm>
          </p:grpSpPr>
          <p:sp>
            <p:nvSpPr>
              <p:cNvPr id="26631" name="AutoShape 6"/>
              <p:cNvSpPr>
                <a:spLocks/>
              </p:cNvSpPr>
              <p:nvPr/>
            </p:nvSpPr>
            <p:spPr bwMode="auto">
              <a:xfrm>
                <a:off x="2514600" y="5502275"/>
                <a:ext cx="228600" cy="593725"/>
              </a:xfrm>
              <a:prstGeom prst="leftBrace">
                <a:avLst>
                  <a:gd name="adj1" fmla="val 19444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45000"/>
                  </a:spcBef>
                  <a:buSzPct val="155000"/>
                  <a:buChar char="•"/>
                  <a:defRPr sz="28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45000"/>
                  </a:spcBef>
                  <a:buChar char="–"/>
                  <a:defRPr sz="24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45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45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45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45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45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45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45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en-US" altLang="en-US" sz="2400" b="0">
                  <a:latin typeface="+mn-lt"/>
                </a:endParaRPr>
              </a:p>
            </p:txBody>
          </p:sp>
          <p:sp>
            <p:nvSpPr>
              <p:cNvPr id="26633" name="Text Box 8"/>
              <p:cNvSpPr txBox="1">
                <a:spLocks noChangeArrowheads="1"/>
              </p:cNvSpPr>
              <p:nvPr/>
            </p:nvSpPr>
            <p:spPr bwMode="auto">
              <a:xfrm>
                <a:off x="1371600" y="5562600"/>
                <a:ext cx="1284288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45000"/>
                  </a:spcBef>
                  <a:buSzPct val="155000"/>
                  <a:buChar char="•"/>
                  <a:defRPr sz="28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45000"/>
                  </a:spcBef>
                  <a:buChar char="–"/>
                  <a:defRPr sz="24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45000"/>
                  </a:spcBef>
                  <a:buChar char="•"/>
                  <a:defRPr sz="20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45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45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45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45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45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45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2400" b="0" dirty="0">
                    <a:latin typeface="+mn-lt"/>
                  </a:rPr>
                  <a:t>security</a:t>
                </a: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5334000" y="3406170"/>
            <a:ext cx="3581400" cy="771531"/>
            <a:chOff x="4572000" y="2362200"/>
            <a:chExt cx="3581400" cy="771531"/>
          </a:xfrm>
        </p:grpSpPr>
        <p:sp>
          <p:nvSpPr>
            <p:cNvPr id="6" name="TextBox 5"/>
            <p:cNvSpPr txBox="1"/>
            <p:nvPr/>
          </p:nvSpPr>
          <p:spPr>
            <a:xfrm>
              <a:off x="5638800" y="2487400"/>
              <a:ext cx="2514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Can be easily applied to TF-IDF weighting!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4572000" y="2362200"/>
              <a:ext cx="1066800" cy="44836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562600" y="4921034"/>
            <a:ext cx="3352800" cy="946366"/>
            <a:chOff x="4800600" y="2487400"/>
            <a:chExt cx="3352800" cy="946366"/>
          </a:xfrm>
        </p:grpSpPr>
        <p:sp>
          <p:nvSpPr>
            <p:cNvPr id="23" name="TextBox 22"/>
            <p:cNvSpPr txBox="1"/>
            <p:nvPr/>
          </p:nvSpPr>
          <p:spPr>
            <a:xfrm>
              <a:off x="5638800" y="2487400"/>
              <a:ext cx="2514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Keep only the most promising accumulators for top </a:t>
              </a:r>
              <a:r>
                <a:rPr lang="en-US" i="1" dirty="0" smtClean="0">
                  <a:solidFill>
                    <a:srgbClr val="FF0000"/>
                  </a:solidFill>
                </a:rPr>
                <a:t>K</a:t>
              </a:r>
              <a:r>
                <a:rPr lang="en-US" dirty="0" smtClean="0">
                  <a:solidFill>
                    <a:srgbClr val="FF0000"/>
                  </a:solidFill>
                </a:rPr>
                <a:t> retrieval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4800600" y="2810566"/>
              <a:ext cx="838200" cy="6232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8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cs typeface="Arial" charset="0"/>
              </a:rPr>
              <a:t>Advantages of VS Model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 smtClean="0">
                <a:cs typeface="Arial" charset="0"/>
              </a:rPr>
              <a:t>Empirically effective! (Top TREC performance)</a:t>
            </a:r>
          </a:p>
          <a:p>
            <a:r>
              <a:rPr lang="en-US" altLang="en-US" dirty="0" smtClean="0">
                <a:cs typeface="Arial" charset="0"/>
              </a:rPr>
              <a:t>Intuitive</a:t>
            </a:r>
          </a:p>
          <a:p>
            <a:r>
              <a:rPr lang="en-US" altLang="en-US" dirty="0" smtClean="0">
                <a:cs typeface="Arial" charset="0"/>
              </a:rPr>
              <a:t>Easy to implement</a:t>
            </a:r>
          </a:p>
          <a:p>
            <a:r>
              <a:rPr lang="en-US" altLang="en-US" dirty="0" smtClean="0">
                <a:cs typeface="Arial" charset="0"/>
              </a:rPr>
              <a:t>Well-studied/Most evaluated</a:t>
            </a:r>
          </a:p>
          <a:p>
            <a:r>
              <a:rPr lang="en-US" altLang="en-US" dirty="0" smtClean="0">
                <a:cs typeface="Arial" charset="0"/>
              </a:rPr>
              <a:t>The Smart system</a:t>
            </a:r>
          </a:p>
          <a:p>
            <a:pPr lvl="1"/>
            <a:r>
              <a:rPr lang="en-US" altLang="en-US" dirty="0" smtClean="0">
                <a:cs typeface="Arial" charset="0"/>
              </a:rPr>
              <a:t>Developed at Cornell: 1960-1999</a:t>
            </a:r>
          </a:p>
          <a:p>
            <a:pPr lvl="1"/>
            <a:r>
              <a:rPr lang="en-US" altLang="en-US" dirty="0" smtClean="0">
                <a:cs typeface="Arial" charset="0"/>
              </a:rPr>
              <a:t>Still widely used </a:t>
            </a:r>
          </a:p>
          <a:p>
            <a:r>
              <a:rPr lang="en-US" altLang="en-US" dirty="0" smtClean="0">
                <a:solidFill>
                  <a:srgbClr val="CC0000"/>
                </a:solidFill>
                <a:cs typeface="Arial" charset="0"/>
              </a:rPr>
              <a:t>Warning: Many variants of TF-IDF!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4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cs typeface="Arial" charset="0"/>
              </a:rPr>
              <a:t>Disadvantages of VS Model</a:t>
            </a:r>
          </a:p>
        </p:txBody>
      </p:sp>
      <p:sp>
        <p:nvSpPr>
          <p:cNvPr id="706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cs typeface="Arial" charset="0"/>
              </a:rPr>
              <a:t>Assume term independence (i.e., </a:t>
            </a:r>
            <a:r>
              <a:rPr lang="en-US" altLang="en-US" dirty="0" err="1" smtClean="0">
                <a:cs typeface="Arial" charset="0"/>
              </a:rPr>
              <a:t>BoW</a:t>
            </a:r>
            <a:r>
              <a:rPr lang="en-US" altLang="en-US" dirty="0" smtClean="0">
                <a:cs typeface="Arial" charset="0"/>
              </a:rPr>
              <a:t>)</a:t>
            </a:r>
          </a:p>
          <a:p>
            <a:r>
              <a:rPr lang="en-US" altLang="en-US" dirty="0" smtClean="0">
                <a:cs typeface="Arial" charset="0"/>
              </a:rPr>
              <a:t>Assume query and document to be the same</a:t>
            </a:r>
          </a:p>
          <a:p>
            <a:r>
              <a:rPr lang="en-US" altLang="en-US" dirty="0" smtClean="0">
                <a:cs typeface="Arial" charset="0"/>
              </a:rPr>
              <a:t>Lack of “predictive adequacy” </a:t>
            </a:r>
          </a:p>
          <a:p>
            <a:pPr lvl="1"/>
            <a:r>
              <a:rPr lang="en-US" altLang="en-US" dirty="0" smtClean="0">
                <a:cs typeface="Arial" charset="0"/>
              </a:rPr>
              <a:t>Arbitrary term weighting</a:t>
            </a:r>
          </a:p>
          <a:p>
            <a:pPr lvl="1"/>
            <a:r>
              <a:rPr lang="en-US" altLang="en-US" dirty="0" smtClean="0">
                <a:cs typeface="Arial" charset="0"/>
              </a:rPr>
              <a:t>Arbitrary similarity measure</a:t>
            </a:r>
          </a:p>
          <a:p>
            <a:r>
              <a:rPr lang="en-US" altLang="en-US" dirty="0" smtClean="0">
                <a:cs typeface="Arial" charset="0"/>
              </a:rPr>
              <a:t>Lots of parameter tuning!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0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with Boolean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AND operation</a:t>
            </a:r>
            <a:endParaRPr lang="en-US" dirty="0"/>
          </a:p>
        </p:txBody>
      </p:sp>
      <p:sp>
        <p:nvSpPr>
          <p:cNvPr id="4" name="Text Box 2058"/>
          <p:cNvSpPr txBox="1">
            <a:spLocks noChangeArrowheads="1"/>
          </p:cNvSpPr>
          <p:nvPr/>
        </p:nvSpPr>
        <p:spPr bwMode="auto">
          <a:xfrm>
            <a:off x="6726238" y="3276600"/>
            <a:ext cx="7032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2400">
                <a:latin typeface="Arial Unicode MS" pitchFamily="34" charset="-128"/>
                <a:ea typeface="ＭＳ Ｐゴシック" pitchFamily="34" charset="-128"/>
                <a:cs typeface="Arial Unicode MS" pitchFamily="34" charset="-128"/>
              </a:rPr>
              <a:t>128</a:t>
            </a:r>
          </a:p>
        </p:txBody>
      </p:sp>
      <p:sp>
        <p:nvSpPr>
          <p:cNvPr id="5" name="Text Box 2065"/>
          <p:cNvSpPr txBox="1">
            <a:spLocks noChangeArrowheads="1"/>
          </p:cNvSpPr>
          <p:nvPr/>
        </p:nvSpPr>
        <p:spPr bwMode="auto">
          <a:xfrm>
            <a:off x="7010400" y="3810000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2400">
                <a:latin typeface="Arial Unicode MS" pitchFamily="34" charset="-128"/>
                <a:ea typeface="ＭＳ Ｐゴシック" pitchFamily="34" charset="-128"/>
                <a:cs typeface="Arial Unicode MS" pitchFamily="34" charset="-128"/>
              </a:rPr>
              <a:t>34</a:t>
            </a:r>
          </a:p>
        </p:txBody>
      </p:sp>
      <p:grpSp>
        <p:nvGrpSpPr>
          <p:cNvPr id="6" name="Group 2083"/>
          <p:cNvGrpSpPr>
            <a:grpSpLocks/>
          </p:cNvGrpSpPr>
          <p:nvPr/>
        </p:nvGrpSpPr>
        <p:grpSpPr bwMode="auto">
          <a:xfrm>
            <a:off x="2362200" y="3276600"/>
            <a:ext cx="647700" cy="466725"/>
            <a:chOff x="1584" y="3162"/>
            <a:chExt cx="408" cy="294"/>
          </a:xfrm>
        </p:grpSpPr>
        <p:sp>
          <p:nvSpPr>
            <p:cNvPr id="7" name="Text Box 2052"/>
            <p:cNvSpPr txBox="1">
              <a:spLocks noChangeArrowheads="1"/>
            </p:cNvSpPr>
            <p:nvPr/>
          </p:nvSpPr>
          <p:spPr bwMode="auto">
            <a:xfrm>
              <a:off x="1584" y="3162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altLang="en-US" sz="2400"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2</a:t>
              </a:r>
            </a:p>
          </p:txBody>
        </p:sp>
        <p:cxnSp>
          <p:nvCxnSpPr>
            <p:cNvPr id="8" name="AutoShape 2066"/>
            <p:cNvCxnSpPr>
              <a:cxnSpLocks noChangeShapeType="1"/>
              <a:stCxn id="7" idx="3"/>
              <a:endCxn id="10" idx="1"/>
            </p:cNvCxnSpPr>
            <p:nvPr/>
          </p:nvCxnSpPr>
          <p:spPr bwMode="auto">
            <a:xfrm>
              <a:off x="1813" y="3309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Group 2084"/>
          <p:cNvGrpSpPr>
            <a:grpSpLocks/>
          </p:cNvGrpSpPr>
          <p:nvPr/>
        </p:nvGrpSpPr>
        <p:grpSpPr bwMode="auto">
          <a:xfrm>
            <a:off x="3009900" y="3276600"/>
            <a:ext cx="668338" cy="466725"/>
            <a:chOff x="1992" y="3162"/>
            <a:chExt cx="421" cy="294"/>
          </a:xfrm>
        </p:grpSpPr>
        <p:sp>
          <p:nvSpPr>
            <p:cNvPr id="10" name="Text Box 2053"/>
            <p:cNvSpPr txBox="1">
              <a:spLocks noChangeArrowheads="1"/>
            </p:cNvSpPr>
            <p:nvPr/>
          </p:nvSpPr>
          <p:spPr bwMode="auto">
            <a:xfrm>
              <a:off x="1992" y="3162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altLang="en-US" sz="2400"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4</a:t>
              </a:r>
            </a:p>
          </p:txBody>
        </p:sp>
        <p:cxnSp>
          <p:nvCxnSpPr>
            <p:cNvPr id="11" name="AutoShape 2067"/>
            <p:cNvCxnSpPr>
              <a:cxnSpLocks noChangeShapeType="1"/>
              <a:stCxn id="10" idx="3"/>
              <a:endCxn id="13" idx="1"/>
            </p:cNvCxnSpPr>
            <p:nvPr/>
          </p:nvCxnSpPr>
          <p:spPr bwMode="auto">
            <a:xfrm>
              <a:off x="2221" y="3309"/>
              <a:ext cx="1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Group 2085"/>
          <p:cNvGrpSpPr>
            <a:grpSpLocks/>
          </p:cNvGrpSpPr>
          <p:nvPr/>
        </p:nvGrpSpPr>
        <p:grpSpPr bwMode="auto">
          <a:xfrm>
            <a:off x="3678238" y="3276600"/>
            <a:ext cx="609600" cy="466725"/>
            <a:chOff x="2413" y="3162"/>
            <a:chExt cx="384" cy="294"/>
          </a:xfrm>
        </p:grpSpPr>
        <p:sp>
          <p:nvSpPr>
            <p:cNvPr id="13" name="Text Box 2054"/>
            <p:cNvSpPr txBox="1">
              <a:spLocks noChangeArrowheads="1"/>
            </p:cNvSpPr>
            <p:nvPr/>
          </p:nvSpPr>
          <p:spPr bwMode="auto">
            <a:xfrm>
              <a:off x="2413" y="3162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altLang="en-US" sz="2400"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8</a:t>
              </a:r>
            </a:p>
          </p:txBody>
        </p:sp>
        <p:cxnSp>
          <p:nvCxnSpPr>
            <p:cNvPr id="14" name="AutoShape 2068"/>
            <p:cNvCxnSpPr>
              <a:cxnSpLocks noChangeShapeType="1"/>
              <a:stCxn id="13" idx="3"/>
              <a:endCxn id="16" idx="1"/>
            </p:cNvCxnSpPr>
            <p:nvPr/>
          </p:nvCxnSpPr>
          <p:spPr bwMode="auto">
            <a:xfrm>
              <a:off x="2642" y="3309"/>
              <a:ext cx="15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Group 2086"/>
          <p:cNvGrpSpPr>
            <a:grpSpLocks/>
          </p:cNvGrpSpPr>
          <p:nvPr/>
        </p:nvGrpSpPr>
        <p:grpSpPr bwMode="auto">
          <a:xfrm>
            <a:off x="4287838" y="3276600"/>
            <a:ext cx="762000" cy="466725"/>
            <a:chOff x="2797" y="3162"/>
            <a:chExt cx="480" cy="294"/>
          </a:xfrm>
        </p:grpSpPr>
        <p:sp>
          <p:nvSpPr>
            <p:cNvPr id="16" name="Text Box 2055"/>
            <p:cNvSpPr txBox="1">
              <a:spLocks noChangeArrowheads="1"/>
            </p:cNvSpPr>
            <p:nvPr/>
          </p:nvSpPr>
          <p:spPr bwMode="auto">
            <a:xfrm>
              <a:off x="2797" y="3162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altLang="en-US" sz="2400"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16</a:t>
              </a:r>
            </a:p>
          </p:txBody>
        </p:sp>
        <p:cxnSp>
          <p:nvCxnSpPr>
            <p:cNvPr id="17" name="AutoShape 2069"/>
            <p:cNvCxnSpPr>
              <a:cxnSpLocks noChangeShapeType="1"/>
              <a:stCxn id="16" idx="3"/>
              <a:endCxn id="19" idx="1"/>
            </p:cNvCxnSpPr>
            <p:nvPr/>
          </p:nvCxnSpPr>
          <p:spPr bwMode="auto">
            <a:xfrm>
              <a:off x="3133" y="3309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8" name="Group 2087"/>
          <p:cNvGrpSpPr>
            <a:grpSpLocks/>
          </p:cNvGrpSpPr>
          <p:nvPr/>
        </p:nvGrpSpPr>
        <p:grpSpPr bwMode="auto">
          <a:xfrm>
            <a:off x="5049838" y="3276600"/>
            <a:ext cx="838200" cy="466725"/>
            <a:chOff x="3277" y="3162"/>
            <a:chExt cx="528" cy="294"/>
          </a:xfrm>
        </p:grpSpPr>
        <p:sp>
          <p:nvSpPr>
            <p:cNvPr id="19" name="Text Box 2056"/>
            <p:cNvSpPr txBox="1">
              <a:spLocks noChangeArrowheads="1"/>
            </p:cNvSpPr>
            <p:nvPr/>
          </p:nvSpPr>
          <p:spPr bwMode="auto">
            <a:xfrm>
              <a:off x="3277" y="3162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altLang="en-US" sz="2400"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32</a:t>
              </a:r>
            </a:p>
          </p:txBody>
        </p:sp>
        <p:cxnSp>
          <p:nvCxnSpPr>
            <p:cNvPr id="20" name="AutoShape 2070"/>
            <p:cNvCxnSpPr>
              <a:cxnSpLocks noChangeShapeType="1"/>
              <a:stCxn id="19" idx="3"/>
              <a:endCxn id="22" idx="1"/>
            </p:cNvCxnSpPr>
            <p:nvPr/>
          </p:nvCxnSpPr>
          <p:spPr bwMode="auto">
            <a:xfrm>
              <a:off x="3613" y="3309"/>
              <a:ext cx="1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2088"/>
          <p:cNvGrpSpPr>
            <a:grpSpLocks/>
          </p:cNvGrpSpPr>
          <p:nvPr/>
        </p:nvGrpSpPr>
        <p:grpSpPr bwMode="auto">
          <a:xfrm>
            <a:off x="5888038" y="3276600"/>
            <a:ext cx="838200" cy="466725"/>
            <a:chOff x="3805" y="3162"/>
            <a:chExt cx="528" cy="294"/>
          </a:xfrm>
        </p:grpSpPr>
        <p:sp>
          <p:nvSpPr>
            <p:cNvPr id="22" name="Text Box 2057"/>
            <p:cNvSpPr txBox="1">
              <a:spLocks noChangeArrowheads="1"/>
            </p:cNvSpPr>
            <p:nvPr/>
          </p:nvSpPr>
          <p:spPr bwMode="auto">
            <a:xfrm>
              <a:off x="3805" y="3162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altLang="en-US" sz="2400"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64</a:t>
              </a:r>
            </a:p>
          </p:txBody>
        </p:sp>
        <p:cxnSp>
          <p:nvCxnSpPr>
            <p:cNvPr id="23" name="AutoShape 2071"/>
            <p:cNvCxnSpPr>
              <a:cxnSpLocks noChangeShapeType="1"/>
              <a:stCxn id="22" idx="3"/>
              <a:endCxn id="4" idx="1"/>
            </p:cNvCxnSpPr>
            <p:nvPr/>
          </p:nvCxnSpPr>
          <p:spPr bwMode="auto">
            <a:xfrm>
              <a:off x="4141" y="3309"/>
              <a:ext cx="1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4" name="Group 2089"/>
          <p:cNvGrpSpPr>
            <a:grpSpLocks/>
          </p:cNvGrpSpPr>
          <p:nvPr/>
        </p:nvGrpSpPr>
        <p:grpSpPr bwMode="auto">
          <a:xfrm>
            <a:off x="2362200" y="3810000"/>
            <a:ext cx="647700" cy="466725"/>
            <a:chOff x="1597" y="3498"/>
            <a:chExt cx="408" cy="294"/>
          </a:xfrm>
        </p:grpSpPr>
        <p:sp>
          <p:nvSpPr>
            <p:cNvPr id="25" name="Text Box 2072"/>
            <p:cNvSpPr txBox="1">
              <a:spLocks noChangeArrowheads="1"/>
            </p:cNvSpPr>
            <p:nvPr/>
          </p:nvSpPr>
          <p:spPr bwMode="auto">
            <a:xfrm>
              <a:off x="1597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altLang="en-US" sz="2400"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1</a:t>
              </a:r>
            </a:p>
          </p:txBody>
        </p:sp>
        <p:cxnSp>
          <p:nvCxnSpPr>
            <p:cNvPr id="26" name="AutoShape 2073"/>
            <p:cNvCxnSpPr>
              <a:cxnSpLocks noChangeShapeType="1"/>
              <a:stCxn id="25" idx="3"/>
              <a:endCxn id="28" idx="1"/>
            </p:cNvCxnSpPr>
            <p:nvPr/>
          </p:nvCxnSpPr>
          <p:spPr bwMode="auto">
            <a:xfrm>
              <a:off x="1826" y="3645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" name="Group 2090"/>
          <p:cNvGrpSpPr>
            <a:grpSpLocks/>
          </p:cNvGrpSpPr>
          <p:nvPr/>
        </p:nvGrpSpPr>
        <p:grpSpPr bwMode="auto">
          <a:xfrm>
            <a:off x="3009900" y="3810000"/>
            <a:ext cx="647700" cy="466725"/>
            <a:chOff x="2005" y="3498"/>
            <a:chExt cx="408" cy="294"/>
          </a:xfrm>
        </p:grpSpPr>
        <p:sp>
          <p:nvSpPr>
            <p:cNvPr id="28" name="Text Box 2059"/>
            <p:cNvSpPr txBox="1">
              <a:spLocks noChangeArrowheads="1"/>
            </p:cNvSpPr>
            <p:nvPr/>
          </p:nvSpPr>
          <p:spPr bwMode="auto">
            <a:xfrm>
              <a:off x="2005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altLang="en-US" sz="2400"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2</a:t>
              </a:r>
            </a:p>
          </p:txBody>
        </p:sp>
        <p:cxnSp>
          <p:nvCxnSpPr>
            <p:cNvPr id="29" name="AutoShape 2074"/>
            <p:cNvCxnSpPr>
              <a:cxnSpLocks noChangeShapeType="1"/>
              <a:stCxn id="28" idx="3"/>
              <a:endCxn id="31" idx="1"/>
            </p:cNvCxnSpPr>
            <p:nvPr/>
          </p:nvCxnSpPr>
          <p:spPr bwMode="auto">
            <a:xfrm>
              <a:off x="2234" y="3645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" name="Group 2091"/>
          <p:cNvGrpSpPr>
            <a:grpSpLocks/>
          </p:cNvGrpSpPr>
          <p:nvPr/>
        </p:nvGrpSpPr>
        <p:grpSpPr bwMode="auto">
          <a:xfrm>
            <a:off x="3657600" y="3810000"/>
            <a:ext cx="630237" cy="466725"/>
            <a:chOff x="2413" y="3498"/>
            <a:chExt cx="397" cy="294"/>
          </a:xfrm>
        </p:grpSpPr>
        <p:sp>
          <p:nvSpPr>
            <p:cNvPr id="31" name="Text Box 2060"/>
            <p:cNvSpPr txBox="1">
              <a:spLocks noChangeArrowheads="1"/>
            </p:cNvSpPr>
            <p:nvPr/>
          </p:nvSpPr>
          <p:spPr bwMode="auto">
            <a:xfrm>
              <a:off x="2413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altLang="en-US" sz="2400"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3</a:t>
              </a:r>
            </a:p>
          </p:txBody>
        </p:sp>
        <p:cxnSp>
          <p:nvCxnSpPr>
            <p:cNvPr id="32" name="AutoShape 2075"/>
            <p:cNvCxnSpPr>
              <a:cxnSpLocks noChangeShapeType="1"/>
              <a:stCxn id="31" idx="3"/>
              <a:endCxn id="34" idx="1"/>
            </p:cNvCxnSpPr>
            <p:nvPr/>
          </p:nvCxnSpPr>
          <p:spPr bwMode="auto">
            <a:xfrm>
              <a:off x="2642" y="3645"/>
              <a:ext cx="16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3" name="Group 2092"/>
          <p:cNvGrpSpPr>
            <a:grpSpLocks/>
          </p:cNvGrpSpPr>
          <p:nvPr/>
        </p:nvGrpSpPr>
        <p:grpSpPr bwMode="auto">
          <a:xfrm>
            <a:off x="4287837" y="3810000"/>
            <a:ext cx="606425" cy="466725"/>
            <a:chOff x="2810" y="3498"/>
            <a:chExt cx="382" cy="294"/>
          </a:xfrm>
        </p:grpSpPr>
        <p:sp>
          <p:nvSpPr>
            <p:cNvPr id="34" name="Text Box 2061"/>
            <p:cNvSpPr txBox="1">
              <a:spLocks noChangeArrowheads="1"/>
            </p:cNvSpPr>
            <p:nvPr/>
          </p:nvSpPr>
          <p:spPr bwMode="auto">
            <a:xfrm>
              <a:off x="2810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altLang="en-US" sz="2400"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5</a:t>
              </a:r>
            </a:p>
          </p:txBody>
        </p:sp>
        <p:cxnSp>
          <p:nvCxnSpPr>
            <p:cNvPr id="35" name="AutoShape 2076"/>
            <p:cNvCxnSpPr>
              <a:cxnSpLocks noChangeShapeType="1"/>
              <a:stCxn id="34" idx="3"/>
              <a:endCxn id="37" idx="1"/>
            </p:cNvCxnSpPr>
            <p:nvPr/>
          </p:nvCxnSpPr>
          <p:spPr bwMode="auto">
            <a:xfrm>
              <a:off x="3039" y="3645"/>
              <a:ext cx="15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6" name="Group 2093"/>
          <p:cNvGrpSpPr>
            <a:grpSpLocks/>
          </p:cNvGrpSpPr>
          <p:nvPr/>
        </p:nvGrpSpPr>
        <p:grpSpPr bwMode="auto">
          <a:xfrm>
            <a:off x="4894262" y="3810000"/>
            <a:ext cx="592138" cy="466725"/>
            <a:chOff x="3192" y="3498"/>
            <a:chExt cx="373" cy="294"/>
          </a:xfrm>
        </p:grpSpPr>
        <p:sp>
          <p:nvSpPr>
            <p:cNvPr id="37" name="Text Box 2062"/>
            <p:cNvSpPr txBox="1">
              <a:spLocks noChangeArrowheads="1"/>
            </p:cNvSpPr>
            <p:nvPr/>
          </p:nvSpPr>
          <p:spPr bwMode="auto">
            <a:xfrm>
              <a:off x="3192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altLang="en-US" sz="2400"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8</a:t>
              </a:r>
            </a:p>
          </p:txBody>
        </p:sp>
        <p:cxnSp>
          <p:nvCxnSpPr>
            <p:cNvPr id="38" name="AutoShape 2077"/>
            <p:cNvCxnSpPr>
              <a:cxnSpLocks noChangeShapeType="1"/>
              <a:stCxn id="37" idx="3"/>
              <a:endCxn id="40" idx="1"/>
            </p:cNvCxnSpPr>
            <p:nvPr/>
          </p:nvCxnSpPr>
          <p:spPr bwMode="auto">
            <a:xfrm>
              <a:off x="3421" y="3645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9" name="Group 2094"/>
          <p:cNvGrpSpPr>
            <a:grpSpLocks/>
          </p:cNvGrpSpPr>
          <p:nvPr/>
        </p:nvGrpSpPr>
        <p:grpSpPr bwMode="auto">
          <a:xfrm>
            <a:off x="5486400" y="3810000"/>
            <a:ext cx="762000" cy="466725"/>
            <a:chOff x="3565" y="3498"/>
            <a:chExt cx="480" cy="294"/>
          </a:xfrm>
        </p:grpSpPr>
        <p:sp>
          <p:nvSpPr>
            <p:cNvPr id="40" name="Text Box 2063"/>
            <p:cNvSpPr txBox="1">
              <a:spLocks noChangeArrowheads="1"/>
            </p:cNvSpPr>
            <p:nvPr/>
          </p:nvSpPr>
          <p:spPr bwMode="auto">
            <a:xfrm>
              <a:off x="3565" y="3498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altLang="en-US" sz="2400"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13</a:t>
              </a:r>
            </a:p>
          </p:txBody>
        </p:sp>
        <p:cxnSp>
          <p:nvCxnSpPr>
            <p:cNvPr id="41" name="AutoShape 2078"/>
            <p:cNvCxnSpPr>
              <a:cxnSpLocks noChangeShapeType="1"/>
              <a:stCxn id="40" idx="3"/>
              <a:endCxn id="43" idx="1"/>
            </p:cNvCxnSpPr>
            <p:nvPr/>
          </p:nvCxnSpPr>
          <p:spPr bwMode="auto">
            <a:xfrm>
              <a:off x="3901" y="3645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2" name="Group 2095"/>
          <p:cNvGrpSpPr>
            <a:grpSpLocks/>
          </p:cNvGrpSpPr>
          <p:nvPr/>
        </p:nvGrpSpPr>
        <p:grpSpPr bwMode="auto">
          <a:xfrm>
            <a:off x="6248408" y="3810000"/>
            <a:ext cx="762001" cy="466725"/>
            <a:chOff x="4045" y="3498"/>
            <a:chExt cx="480" cy="294"/>
          </a:xfrm>
        </p:grpSpPr>
        <p:sp>
          <p:nvSpPr>
            <p:cNvPr id="43" name="Text Box 2064"/>
            <p:cNvSpPr txBox="1">
              <a:spLocks noChangeArrowheads="1"/>
            </p:cNvSpPr>
            <p:nvPr/>
          </p:nvSpPr>
          <p:spPr bwMode="auto">
            <a:xfrm>
              <a:off x="4045" y="3498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altLang="en-US" sz="2400"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21</a:t>
              </a:r>
            </a:p>
          </p:txBody>
        </p:sp>
        <p:cxnSp>
          <p:nvCxnSpPr>
            <p:cNvPr id="44" name="AutoShape 2079"/>
            <p:cNvCxnSpPr>
              <a:cxnSpLocks noChangeShapeType="1"/>
              <a:stCxn id="43" idx="3"/>
              <a:endCxn id="5" idx="1"/>
            </p:cNvCxnSpPr>
            <p:nvPr/>
          </p:nvCxnSpPr>
          <p:spPr bwMode="auto">
            <a:xfrm>
              <a:off x="4381" y="3645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9" name="TextBox 48"/>
          <p:cNvSpPr txBox="1"/>
          <p:nvPr/>
        </p:nvSpPr>
        <p:spPr>
          <a:xfrm>
            <a:off x="914400" y="333369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Term1</a:t>
            </a:r>
            <a:endParaRPr lang="en-US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914400" y="3858696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Term2</a:t>
            </a:r>
            <a:endParaRPr lang="en-US" sz="2000" dirty="0"/>
          </a:p>
        </p:txBody>
      </p:sp>
      <p:cxnSp>
        <p:nvCxnSpPr>
          <p:cNvPr id="52" name="Straight Arrow Connector 51"/>
          <p:cNvCxnSpPr>
            <a:endCxn id="7" idx="1"/>
          </p:cNvCxnSpPr>
          <p:nvPr/>
        </p:nvCxnSpPr>
        <p:spPr>
          <a:xfrm>
            <a:off x="1828800" y="3509962"/>
            <a:ext cx="533400" cy="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25" idx="1"/>
          </p:cNvCxnSpPr>
          <p:nvPr/>
        </p:nvCxnSpPr>
        <p:spPr>
          <a:xfrm>
            <a:off x="1828800" y="4043361"/>
            <a:ext cx="533400" cy="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Down Arrow 56"/>
          <p:cNvSpPr/>
          <p:nvPr/>
        </p:nvSpPr>
        <p:spPr>
          <a:xfrm>
            <a:off x="2453084" y="2819400"/>
            <a:ext cx="181769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/>
          <p:cNvSpPr/>
          <p:nvPr/>
        </p:nvSpPr>
        <p:spPr>
          <a:xfrm rot="10800000">
            <a:off x="2455019" y="4343400"/>
            <a:ext cx="179833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2725738" y="3009900"/>
            <a:ext cx="703262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725738" y="4648200"/>
            <a:ext cx="703262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429000" y="2514600"/>
            <a:ext cx="223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scan the postings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632326" y="4676745"/>
                <a:ext cx="38830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Time complexity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𝑂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/>
                      </a:rPr>
                      <m:t>+|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|)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326" y="4676745"/>
                <a:ext cx="3883024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1727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/>
          <p:cNvCxnSpPr/>
          <p:nvPr/>
        </p:nvCxnSpPr>
        <p:spPr>
          <a:xfrm flipH="1" flipV="1">
            <a:off x="1371600" y="4343400"/>
            <a:ext cx="457200" cy="10668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04999" y="5410200"/>
            <a:ext cx="4991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Trick for speed-up</a:t>
            </a:r>
            <a:r>
              <a:rPr lang="en-US" dirty="0" smtClean="0"/>
              <a:t>: when performing multi-way join, starts from lowest frequency term to highest frequency ones</a:t>
            </a:r>
            <a:endParaRPr lang="en-US" dirty="0"/>
          </a:p>
        </p:txBody>
      </p:sp>
      <p:sp>
        <p:nvSpPr>
          <p:cNvPr id="45" name="Date Placeholder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6" name="Footer Placeholder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should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 ranking </a:t>
            </a:r>
            <a:r>
              <a:rPr lang="en-US" dirty="0" err="1" smtClean="0"/>
              <a:t>v.s</a:t>
            </a:r>
            <a:r>
              <a:rPr lang="en-US" dirty="0" smtClean="0"/>
              <a:t>. selection</a:t>
            </a:r>
          </a:p>
          <a:p>
            <a:r>
              <a:rPr lang="en-US" dirty="0" smtClean="0"/>
              <a:t>Basic idea of </a:t>
            </a:r>
            <a:r>
              <a:rPr lang="en-US" dirty="0"/>
              <a:t>vector space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Two important heuristics in VS model</a:t>
            </a:r>
          </a:p>
          <a:p>
            <a:pPr lvl="1"/>
            <a:r>
              <a:rPr lang="en-US" dirty="0" smtClean="0"/>
              <a:t>TF </a:t>
            </a:r>
          </a:p>
          <a:p>
            <a:pPr lvl="1"/>
            <a:r>
              <a:rPr lang="en-US" dirty="0" smtClean="0"/>
              <a:t>IDF</a:t>
            </a:r>
          </a:p>
          <a:p>
            <a:r>
              <a:rPr lang="en-US" dirty="0" smtClean="0"/>
              <a:t>Similarity measure for VS model</a:t>
            </a:r>
          </a:p>
          <a:p>
            <a:pPr lvl="1"/>
            <a:r>
              <a:rPr lang="en-US" dirty="0"/>
              <a:t>Euclidean </a:t>
            </a:r>
            <a:r>
              <a:rPr lang="en-US" dirty="0" smtClean="0"/>
              <a:t>distance </a:t>
            </a:r>
            <a:r>
              <a:rPr lang="en-US" dirty="0" err="1" smtClean="0"/>
              <a:t>v.s</a:t>
            </a:r>
            <a:r>
              <a:rPr lang="en-US" dirty="0" smtClean="0"/>
              <a:t>. cosine similarity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Chapter 1: Boolean </a:t>
            </a:r>
            <a:r>
              <a:rPr lang="en-US" dirty="0"/>
              <a:t>retrieval</a:t>
            </a:r>
          </a:p>
          <a:p>
            <a:pPr lvl="1"/>
            <a:r>
              <a:rPr lang="en-US" dirty="0"/>
              <a:t>1.3 Processing Boolean queries</a:t>
            </a:r>
          </a:p>
          <a:p>
            <a:pPr lvl="1"/>
            <a:r>
              <a:rPr lang="en-US" dirty="0"/>
              <a:t>1.4 The extended Boolean model versus ranked retrieval</a:t>
            </a:r>
          </a:p>
          <a:p>
            <a:r>
              <a:rPr lang="en-US" dirty="0"/>
              <a:t>Chapter </a:t>
            </a:r>
            <a:r>
              <a:rPr lang="en-US" dirty="0" smtClean="0"/>
              <a:t>6: Scoring, </a:t>
            </a:r>
            <a:r>
              <a:rPr lang="en-US" dirty="0"/>
              <a:t>term weighting and the vector space model</a:t>
            </a:r>
          </a:p>
          <a:p>
            <a:pPr lvl="1"/>
            <a:r>
              <a:rPr lang="en-US" dirty="0"/>
              <a:t>6.2 Term frequency and weighting</a:t>
            </a:r>
          </a:p>
          <a:p>
            <a:pPr lvl="1"/>
            <a:r>
              <a:rPr lang="en-US" dirty="0"/>
              <a:t>6.3 The vector space model for scoring</a:t>
            </a:r>
          </a:p>
          <a:p>
            <a:pPr lvl="1"/>
            <a:r>
              <a:rPr lang="en-US" dirty="0"/>
              <a:t>6.4 Variant </a:t>
            </a:r>
            <a:r>
              <a:rPr lang="en-US" dirty="0" err="1"/>
              <a:t>tf-idf</a:t>
            </a:r>
            <a:r>
              <a:rPr lang="en-US" dirty="0"/>
              <a:t> functions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8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dirty="0" smtClean="0">
                <a:cs typeface="Arial" charset="0"/>
              </a:rPr>
              <a:t>Deficiency of Boolean model</a:t>
            </a:r>
            <a:endParaRPr lang="en-US" altLang="en-US" sz="2000" dirty="0" smtClean="0">
              <a:cs typeface="Arial" charset="0"/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 smtClean="0">
                <a:cs typeface="Arial" charset="0"/>
              </a:rPr>
              <a:t>The query is unlikely precise</a:t>
            </a:r>
          </a:p>
          <a:p>
            <a:pPr lvl="1"/>
            <a:r>
              <a:rPr lang="en-US" altLang="en-US" dirty="0" smtClean="0">
                <a:cs typeface="Arial" charset="0"/>
              </a:rPr>
              <a:t>“Over-constrained” query (terms are too specific): no relevant documents can be found</a:t>
            </a:r>
          </a:p>
          <a:p>
            <a:pPr lvl="1"/>
            <a:r>
              <a:rPr lang="en-US" altLang="en-US" dirty="0" smtClean="0">
                <a:cs typeface="Arial" charset="0"/>
              </a:rPr>
              <a:t>“Under-constrained” query (terms are too general): over delivery</a:t>
            </a:r>
          </a:p>
          <a:p>
            <a:pPr lvl="1"/>
            <a:r>
              <a:rPr lang="en-US" altLang="en-US" dirty="0" smtClean="0">
                <a:cs typeface="Arial" charset="0"/>
              </a:rPr>
              <a:t>It is hard to find the right position between these two extremes (hard for users to specify constraints)</a:t>
            </a:r>
          </a:p>
          <a:p>
            <a:r>
              <a:rPr lang="en-US" altLang="en-US" dirty="0" smtClean="0">
                <a:cs typeface="Arial" charset="0"/>
              </a:rPr>
              <a:t>Even if it is accurate</a:t>
            </a:r>
          </a:p>
          <a:p>
            <a:pPr lvl="1"/>
            <a:r>
              <a:rPr lang="en-US" altLang="en-US" b="1" dirty="0" smtClean="0">
                <a:cs typeface="Arial" charset="0"/>
              </a:rPr>
              <a:t>Not</a:t>
            </a:r>
            <a:r>
              <a:rPr lang="en-US" altLang="en-US" dirty="0" smtClean="0">
                <a:cs typeface="Arial" charset="0"/>
              </a:rPr>
              <a:t> all users would like to use such queries</a:t>
            </a:r>
          </a:p>
          <a:p>
            <a:pPr lvl="1"/>
            <a:r>
              <a:rPr lang="en-US" altLang="en-US" b="1" dirty="0" smtClean="0">
                <a:cs typeface="Arial" charset="0"/>
              </a:rPr>
              <a:t>Not</a:t>
            </a:r>
            <a:r>
              <a:rPr lang="en-US" altLang="en-US" dirty="0" smtClean="0">
                <a:cs typeface="Arial" charset="0"/>
              </a:rPr>
              <a:t> all relevant documents are </a:t>
            </a:r>
            <a:r>
              <a:rPr lang="en-US" altLang="en-US" b="1" dirty="0" smtClean="0">
                <a:cs typeface="Arial" charset="0"/>
              </a:rPr>
              <a:t>equally </a:t>
            </a:r>
            <a:r>
              <a:rPr lang="en-US" altLang="en-US" dirty="0" smtClean="0">
                <a:cs typeface="Arial" charset="0"/>
              </a:rPr>
              <a:t>important</a:t>
            </a:r>
          </a:p>
          <a:p>
            <a:pPr lvl="2"/>
            <a:r>
              <a:rPr lang="en-US" altLang="en-US" dirty="0" smtClean="0">
                <a:cs typeface="Arial" charset="0"/>
              </a:rPr>
              <a:t>No one would go through all the matched results</a:t>
            </a:r>
          </a:p>
          <a:p>
            <a:r>
              <a:rPr lang="en-US" altLang="en-US" dirty="0" smtClean="0">
                <a:cs typeface="Arial" charset="0"/>
              </a:rPr>
              <a:t>Relevance is a matter of degree!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5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cs typeface="Arial" charset="0"/>
              </a:rPr>
              <a:t>Document Filtering vs. Ranking</a:t>
            </a:r>
          </a:p>
        </p:txBody>
      </p:sp>
      <p:sp>
        <p:nvSpPr>
          <p:cNvPr id="41988" name="Oval 3"/>
          <p:cNvSpPr>
            <a:spLocks noChangeArrowheads="1"/>
          </p:cNvSpPr>
          <p:nvPr/>
        </p:nvSpPr>
        <p:spPr bwMode="auto">
          <a:xfrm>
            <a:off x="539759" y="2743200"/>
            <a:ext cx="2362200" cy="1981200"/>
          </a:xfrm>
          <a:prstGeom prst="ellips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89" name="Text Box 4"/>
          <p:cNvSpPr txBox="1">
            <a:spLocks noChangeArrowheads="1"/>
          </p:cNvSpPr>
          <p:nvPr/>
        </p:nvSpPr>
        <p:spPr bwMode="auto">
          <a:xfrm>
            <a:off x="815984" y="2862263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66"/>
                </a:solidFill>
              </a:rPr>
              <a:t>+</a:t>
            </a: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920759" y="3276600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66"/>
                </a:solidFill>
              </a:rPr>
              <a:t>+</a:t>
            </a:r>
          </a:p>
        </p:txBody>
      </p:sp>
      <p:sp>
        <p:nvSpPr>
          <p:cNvPr id="41991" name="Rectangle 6"/>
          <p:cNvSpPr>
            <a:spLocks noChangeArrowheads="1"/>
          </p:cNvSpPr>
          <p:nvPr/>
        </p:nvSpPr>
        <p:spPr bwMode="auto">
          <a:xfrm>
            <a:off x="1149359" y="2971800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66"/>
                </a:solidFill>
              </a:rPr>
              <a:t>+</a:t>
            </a:r>
          </a:p>
        </p:txBody>
      </p:sp>
      <p:sp>
        <p:nvSpPr>
          <p:cNvPr id="41992" name="Rectangle 7"/>
          <p:cNvSpPr>
            <a:spLocks noChangeArrowheads="1"/>
          </p:cNvSpPr>
          <p:nvPr/>
        </p:nvSpPr>
        <p:spPr bwMode="auto">
          <a:xfrm>
            <a:off x="1606559" y="2895600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66"/>
                </a:solidFill>
              </a:rPr>
              <a:t>+</a:t>
            </a:r>
          </a:p>
        </p:txBody>
      </p:sp>
      <p:sp>
        <p:nvSpPr>
          <p:cNvPr id="41993" name="Rectangle 8"/>
          <p:cNvSpPr>
            <a:spLocks noChangeArrowheads="1"/>
          </p:cNvSpPr>
          <p:nvPr/>
        </p:nvSpPr>
        <p:spPr bwMode="auto">
          <a:xfrm>
            <a:off x="2216159" y="3124200"/>
            <a:ext cx="28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66"/>
                </a:solidFill>
              </a:rPr>
              <a:t>-</a:t>
            </a:r>
          </a:p>
        </p:txBody>
      </p:sp>
      <p:sp>
        <p:nvSpPr>
          <p:cNvPr id="41994" name="Rectangle 9"/>
          <p:cNvSpPr>
            <a:spLocks noChangeArrowheads="1"/>
          </p:cNvSpPr>
          <p:nvPr/>
        </p:nvSpPr>
        <p:spPr bwMode="auto">
          <a:xfrm>
            <a:off x="2368559" y="3276600"/>
            <a:ext cx="28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0066"/>
                </a:solidFill>
              </a:rPr>
              <a:t>-</a:t>
            </a:r>
          </a:p>
        </p:txBody>
      </p:sp>
      <p:sp>
        <p:nvSpPr>
          <p:cNvPr id="41995" name="Rectangle 10"/>
          <p:cNvSpPr>
            <a:spLocks noChangeArrowheads="1"/>
          </p:cNvSpPr>
          <p:nvPr/>
        </p:nvSpPr>
        <p:spPr bwMode="auto">
          <a:xfrm>
            <a:off x="2520959" y="3429000"/>
            <a:ext cx="28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66"/>
                </a:solidFill>
              </a:rPr>
              <a:t>-</a:t>
            </a:r>
          </a:p>
        </p:txBody>
      </p:sp>
      <p:sp>
        <p:nvSpPr>
          <p:cNvPr id="41996" name="Rectangle 11"/>
          <p:cNvSpPr>
            <a:spLocks noChangeArrowheads="1"/>
          </p:cNvSpPr>
          <p:nvPr/>
        </p:nvSpPr>
        <p:spPr bwMode="auto">
          <a:xfrm>
            <a:off x="539759" y="3657600"/>
            <a:ext cx="28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66"/>
                </a:solidFill>
              </a:rPr>
              <a:t>-</a:t>
            </a:r>
          </a:p>
        </p:txBody>
      </p:sp>
      <p:sp>
        <p:nvSpPr>
          <p:cNvPr id="41997" name="Rectangle 12"/>
          <p:cNvSpPr>
            <a:spLocks noChangeArrowheads="1"/>
          </p:cNvSpPr>
          <p:nvPr/>
        </p:nvSpPr>
        <p:spPr bwMode="auto">
          <a:xfrm>
            <a:off x="692159" y="3810000"/>
            <a:ext cx="28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66"/>
                </a:solidFill>
              </a:rPr>
              <a:t>-</a:t>
            </a:r>
          </a:p>
        </p:txBody>
      </p:sp>
      <p:sp>
        <p:nvSpPr>
          <p:cNvPr id="41998" name="Rectangle 13"/>
          <p:cNvSpPr>
            <a:spLocks noChangeArrowheads="1"/>
          </p:cNvSpPr>
          <p:nvPr/>
        </p:nvSpPr>
        <p:spPr bwMode="auto">
          <a:xfrm>
            <a:off x="844559" y="3962400"/>
            <a:ext cx="28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66"/>
                </a:solidFill>
              </a:rPr>
              <a:t>-</a:t>
            </a:r>
          </a:p>
        </p:txBody>
      </p:sp>
      <p:sp>
        <p:nvSpPr>
          <p:cNvPr id="41999" name="Rectangle 14"/>
          <p:cNvSpPr>
            <a:spLocks noChangeArrowheads="1"/>
          </p:cNvSpPr>
          <p:nvPr/>
        </p:nvSpPr>
        <p:spPr bwMode="auto">
          <a:xfrm>
            <a:off x="996959" y="4114800"/>
            <a:ext cx="28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66"/>
                </a:solidFill>
              </a:rPr>
              <a:t>-</a:t>
            </a:r>
          </a:p>
        </p:txBody>
      </p:sp>
      <p:sp>
        <p:nvSpPr>
          <p:cNvPr id="42000" name="Rectangle 15"/>
          <p:cNvSpPr>
            <a:spLocks noChangeArrowheads="1"/>
          </p:cNvSpPr>
          <p:nvPr/>
        </p:nvSpPr>
        <p:spPr bwMode="auto">
          <a:xfrm>
            <a:off x="1377959" y="3581400"/>
            <a:ext cx="28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66"/>
                </a:solidFill>
              </a:rPr>
              <a:t>-</a:t>
            </a:r>
          </a:p>
        </p:txBody>
      </p:sp>
      <p:sp>
        <p:nvSpPr>
          <p:cNvPr id="42001" name="Rectangle 16"/>
          <p:cNvSpPr>
            <a:spLocks noChangeArrowheads="1"/>
          </p:cNvSpPr>
          <p:nvPr/>
        </p:nvSpPr>
        <p:spPr bwMode="auto">
          <a:xfrm>
            <a:off x="1530359" y="3733800"/>
            <a:ext cx="28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66"/>
                </a:solidFill>
              </a:rPr>
              <a:t>-</a:t>
            </a:r>
          </a:p>
        </p:txBody>
      </p:sp>
      <p:sp>
        <p:nvSpPr>
          <p:cNvPr id="42002" name="Rectangle 17"/>
          <p:cNvSpPr>
            <a:spLocks noChangeArrowheads="1"/>
          </p:cNvSpPr>
          <p:nvPr/>
        </p:nvSpPr>
        <p:spPr bwMode="auto">
          <a:xfrm>
            <a:off x="1682759" y="3886200"/>
            <a:ext cx="28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66"/>
                </a:solidFill>
              </a:rPr>
              <a:t>-</a:t>
            </a:r>
          </a:p>
        </p:txBody>
      </p:sp>
      <p:sp>
        <p:nvSpPr>
          <p:cNvPr id="42003" name="Rectangle 18"/>
          <p:cNvSpPr>
            <a:spLocks noChangeArrowheads="1"/>
          </p:cNvSpPr>
          <p:nvPr/>
        </p:nvSpPr>
        <p:spPr bwMode="auto">
          <a:xfrm>
            <a:off x="1987559" y="3733800"/>
            <a:ext cx="28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66"/>
                </a:solidFill>
              </a:rPr>
              <a:t>-</a:t>
            </a:r>
          </a:p>
        </p:txBody>
      </p:sp>
      <p:sp>
        <p:nvSpPr>
          <p:cNvPr id="42004" name="Rectangle 19"/>
          <p:cNvSpPr>
            <a:spLocks noChangeArrowheads="1"/>
          </p:cNvSpPr>
          <p:nvPr/>
        </p:nvSpPr>
        <p:spPr bwMode="auto">
          <a:xfrm>
            <a:off x="1987559" y="4191000"/>
            <a:ext cx="28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66"/>
                </a:solidFill>
              </a:rPr>
              <a:t>-</a:t>
            </a:r>
          </a:p>
        </p:txBody>
      </p:sp>
      <p:sp>
        <p:nvSpPr>
          <p:cNvPr id="42005" name="Rectangle 20"/>
          <p:cNvSpPr>
            <a:spLocks noChangeArrowheads="1"/>
          </p:cNvSpPr>
          <p:nvPr/>
        </p:nvSpPr>
        <p:spPr bwMode="auto">
          <a:xfrm>
            <a:off x="1301759" y="2743200"/>
            <a:ext cx="28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66"/>
                </a:solidFill>
              </a:rPr>
              <a:t>-</a:t>
            </a:r>
          </a:p>
        </p:txBody>
      </p:sp>
      <p:sp>
        <p:nvSpPr>
          <p:cNvPr id="42006" name="Rectangle 21"/>
          <p:cNvSpPr>
            <a:spLocks noChangeArrowheads="1"/>
          </p:cNvSpPr>
          <p:nvPr/>
        </p:nvSpPr>
        <p:spPr bwMode="auto">
          <a:xfrm>
            <a:off x="1454159" y="2895600"/>
            <a:ext cx="28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66"/>
                </a:solidFill>
              </a:rPr>
              <a:t>-</a:t>
            </a:r>
          </a:p>
        </p:txBody>
      </p:sp>
      <p:sp>
        <p:nvSpPr>
          <p:cNvPr id="42007" name="Rectangle 22"/>
          <p:cNvSpPr>
            <a:spLocks noChangeArrowheads="1"/>
          </p:cNvSpPr>
          <p:nvPr/>
        </p:nvSpPr>
        <p:spPr bwMode="auto">
          <a:xfrm>
            <a:off x="1758959" y="3048000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66"/>
                </a:solidFill>
              </a:rPr>
              <a:t>+</a:t>
            </a:r>
          </a:p>
        </p:txBody>
      </p:sp>
      <p:sp>
        <p:nvSpPr>
          <p:cNvPr id="42008" name="Rectangle 23"/>
          <p:cNvSpPr>
            <a:spLocks noChangeArrowheads="1"/>
          </p:cNvSpPr>
          <p:nvPr/>
        </p:nvSpPr>
        <p:spPr bwMode="auto">
          <a:xfrm>
            <a:off x="1835159" y="2743200"/>
            <a:ext cx="28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66"/>
                </a:solidFill>
              </a:rPr>
              <a:t>-</a:t>
            </a:r>
          </a:p>
        </p:txBody>
      </p:sp>
      <p:sp>
        <p:nvSpPr>
          <p:cNvPr id="42009" name="Rectangle 24"/>
          <p:cNvSpPr>
            <a:spLocks noChangeArrowheads="1"/>
          </p:cNvSpPr>
          <p:nvPr/>
        </p:nvSpPr>
        <p:spPr bwMode="auto">
          <a:xfrm>
            <a:off x="1987559" y="2895600"/>
            <a:ext cx="28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66"/>
                </a:solidFill>
              </a:rPr>
              <a:t>-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825759" y="4038600"/>
            <a:ext cx="6165841" cy="2563813"/>
            <a:chOff x="2825759" y="4038600"/>
            <a:chExt cx="6165841" cy="2563813"/>
          </a:xfrm>
        </p:grpSpPr>
        <p:sp>
          <p:nvSpPr>
            <p:cNvPr id="42019" name="Rectangle 50"/>
            <p:cNvSpPr>
              <a:spLocks noChangeArrowheads="1"/>
            </p:cNvSpPr>
            <p:nvPr/>
          </p:nvSpPr>
          <p:spPr bwMode="auto">
            <a:xfrm>
              <a:off x="3816359" y="4114800"/>
              <a:ext cx="1828800" cy="1143000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 sz="2000" b="1" dirty="0">
                  <a:solidFill>
                    <a:srgbClr val="000066"/>
                  </a:solidFill>
                </a:rPr>
                <a:t>Doc Ranking</a:t>
              </a:r>
            </a:p>
            <a:p>
              <a:pPr eaLnBrk="1" hangingPunct="1"/>
              <a:r>
                <a:rPr lang="en-US" altLang="en-US" sz="2000" b="1" dirty="0" err="1" smtClean="0">
                  <a:solidFill>
                    <a:srgbClr val="000066"/>
                  </a:solidFill>
                </a:rPr>
                <a:t>rel</a:t>
              </a:r>
              <a:r>
                <a:rPr lang="en-US" altLang="en-US" sz="2000" b="1" dirty="0" smtClean="0">
                  <a:solidFill>
                    <a:srgbClr val="000066"/>
                  </a:solidFill>
                </a:rPr>
                <a:t>(</a:t>
              </a:r>
              <a:r>
                <a:rPr lang="en-US" altLang="en-US" sz="2000" b="1" dirty="0" err="1" smtClean="0">
                  <a:solidFill>
                    <a:srgbClr val="000066"/>
                  </a:solidFill>
                </a:rPr>
                <a:t>d,q</a:t>
              </a:r>
              <a:r>
                <a:rPr lang="en-US" altLang="en-US" sz="2000" b="1" dirty="0">
                  <a:solidFill>
                    <a:srgbClr val="000066"/>
                  </a:solidFill>
                </a:rPr>
                <a:t>)=?</a:t>
              </a:r>
              <a:endParaRPr lang="en-US" altLang="en-US" sz="2000" b="1" dirty="0"/>
            </a:p>
          </p:txBody>
        </p:sp>
        <p:sp>
          <p:nvSpPr>
            <p:cNvPr id="42020" name="AutoShape 51"/>
            <p:cNvSpPr>
              <a:spLocks noChangeArrowheads="1"/>
            </p:cNvSpPr>
            <p:nvPr/>
          </p:nvSpPr>
          <p:spPr bwMode="auto">
            <a:xfrm>
              <a:off x="2825759" y="4572000"/>
              <a:ext cx="838200" cy="333375"/>
            </a:xfrm>
            <a:prstGeom prst="rightArrow">
              <a:avLst>
                <a:gd name="adj1" fmla="val 50000"/>
                <a:gd name="adj2" fmla="val 628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023" name="Text Box 54"/>
            <p:cNvSpPr txBox="1">
              <a:spLocks noChangeArrowheads="1"/>
            </p:cNvSpPr>
            <p:nvPr/>
          </p:nvSpPr>
          <p:spPr bwMode="auto">
            <a:xfrm>
              <a:off x="6711959" y="4038600"/>
              <a:ext cx="1100138" cy="2563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 sz="1800" b="1"/>
                <a:t>0.98 d</a:t>
              </a:r>
              <a:r>
                <a:rPr lang="en-US" altLang="en-US" sz="1800" b="1" baseline="-25000"/>
                <a:t>1</a:t>
              </a:r>
              <a:r>
                <a:rPr lang="en-US" altLang="en-US" sz="1800" b="1"/>
                <a:t> +</a:t>
              </a:r>
            </a:p>
            <a:p>
              <a:pPr eaLnBrk="1" hangingPunct="1"/>
              <a:r>
                <a:rPr lang="en-US" altLang="en-US" sz="1800" b="1"/>
                <a:t>0.95 d</a:t>
              </a:r>
              <a:r>
                <a:rPr lang="en-US" altLang="en-US" sz="1800" b="1" baseline="-25000"/>
                <a:t>2</a:t>
              </a:r>
              <a:r>
                <a:rPr lang="en-US" altLang="en-US" sz="1800" b="1"/>
                <a:t> +</a:t>
              </a:r>
            </a:p>
            <a:p>
              <a:pPr eaLnBrk="1" hangingPunct="1"/>
              <a:r>
                <a:rPr lang="en-US" altLang="en-US" sz="1800" b="1"/>
                <a:t>0.83 d</a:t>
              </a:r>
              <a:r>
                <a:rPr lang="en-US" altLang="en-US" sz="1800" b="1" baseline="-25000"/>
                <a:t>3</a:t>
              </a:r>
              <a:r>
                <a:rPr lang="en-US" altLang="en-US" sz="1800" b="1"/>
                <a:t> -</a:t>
              </a:r>
            </a:p>
            <a:p>
              <a:pPr eaLnBrk="1" hangingPunct="1"/>
              <a:r>
                <a:rPr lang="en-US" altLang="en-US" sz="1800" b="1"/>
                <a:t>0.80 d</a:t>
              </a:r>
              <a:r>
                <a:rPr lang="en-US" altLang="en-US" sz="1800" b="1" baseline="-25000"/>
                <a:t>4</a:t>
              </a:r>
              <a:r>
                <a:rPr lang="en-US" altLang="en-US" sz="1800" b="1"/>
                <a:t> +</a:t>
              </a:r>
            </a:p>
            <a:p>
              <a:pPr eaLnBrk="1" hangingPunct="1"/>
              <a:r>
                <a:rPr lang="en-US" altLang="en-US" sz="1800" b="1"/>
                <a:t>0.76 d</a:t>
              </a:r>
              <a:r>
                <a:rPr lang="en-US" altLang="en-US" sz="1800" b="1" baseline="-25000"/>
                <a:t>5</a:t>
              </a:r>
              <a:r>
                <a:rPr lang="en-US" altLang="en-US" sz="1800" b="1"/>
                <a:t> -</a:t>
              </a:r>
            </a:p>
            <a:p>
              <a:pPr eaLnBrk="1" hangingPunct="1"/>
              <a:r>
                <a:rPr lang="en-US" altLang="en-US" sz="1800" b="1"/>
                <a:t>0.56 d</a:t>
              </a:r>
              <a:r>
                <a:rPr lang="en-US" altLang="en-US" sz="1800" b="1" baseline="-25000"/>
                <a:t>6</a:t>
              </a:r>
              <a:r>
                <a:rPr lang="en-US" altLang="en-US" sz="1800" b="1"/>
                <a:t> -</a:t>
              </a:r>
            </a:p>
            <a:p>
              <a:pPr eaLnBrk="1" hangingPunct="1"/>
              <a:r>
                <a:rPr lang="en-US" altLang="en-US" sz="1800" b="1"/>
                <a:t>0.34 d</a:t>
              </a:r>
              <a:r>
                <a:rPr lang="en-US" altLang="en-US" sz="1800" b="1" baseline="-25000"/>
                <a:t>7</a:t>
              </a:r>
              <a:r>
                <a:rPr lang="en-US" altLang="en-US" sz="1800" b="1"/>
                <a:t> -</a:t>
              </a:r>
            </a:p>
            <a:p>
              <a:pPr eaLnBrk="1" hangingPunct="1"/>
              <a:r>
                <a:rPr lang="en-US" altLang="en-US" sz="1800" b="1"/>
                <a:t>0.21 d</a:t>
              </a:r>
              <a:r>
                <a:rPr lang="en-US" altLang="en-US" sz="1800" b="1" baseline="-25000"/>
                <a:t>8</a:t>
              </a:r>
              <a:r>
                <a:rPr lang="en-US" altLang="en-US" sz="1800" b="1"/>
                <a:t> +</a:t>
              </a:r>
            </a:p>
            <a:p>
              <a:pPr eaLnBrk="1" hangingPunct="1"/>
              <a:r>
                <a:rPr lang="en-US" altLang="en-US" sz="1800" b="1"/>
                <a:t>0.21 d</a:t>
              </a:r>
              <a:r>
                <a:rPr lang="en-US" altLang="en-US" sz="1800" b="1" baseline="-25000"/>
                <a:t>9</a:t>
              </a:r>
              <a:r>
                <a:rPr lang="en-US" altLang="en-US" sz="1800" b="1"/>
                <a:t> -</a:t>
              </a:r>
              <a:endParaRPr lang="en-US" altLang="en-US"/>
            </a:p>
          </p:txBody>
        </p:sp>
        <p:sp>
          <p:nvSpPr>
            <p:cNvPr id="42024" name="Line 55"/>
            <p:cNvSpPr>
              <a:spLocks noChangeShapeType="1"/>
            </p:cNvSpPr>
            <p:nvPr/>
          </p:nvSpPr>
          <p:spPr bwMode="auto">
            <a:xfrm>
              <a:off x="6483359" y="5181600"/>
              <a:ext cx="198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5" name="AutoShape 56"/>
            <p:cNvSpPr>
              <a:spLocks noChangeArrowheads="1"/>
            </p:cNvSpPr>
            <p:nvPr/>
          </p:nvSpPr>
          <p:spPr bwMode="auto">
            <a:xfrm>
              <a:off x="5782518" y="4571999"/>
              <a:ext cx="609600" cy="295275"/>
            </a:xfrm>
            <a:prstGeom prst="rightArrow">
              <a:avLst>
                <a:gd name="adj1" fmla="val 50000"/>
                <a:gd name="adj2" fmla="val 5925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42027" name="Group 58"/>
            <p:cNvGrpSpPr>
              <a:grpSpLocks/>
            </p:cNvGrpSpPr>
            <p:nvPr/>
          </p:nvGrpSpPr>
          <p:grpSpPr bwMode="auto">
            <a:xfrm>
              <a:off x="7862889" y="4267200"/>
              <a:ext cx="1128711" cy="914400"/>
              <a:chOff x="5088" y="2592"/>
              <a:chExt cx="711" cy="576"/>
            </a:xfrm>
          </p:grpSpPr>
          <p:sp>
            <p:nvSpPr>
              <p:cNvPr id="42032" name="AutoShape 59"/>
              <p:cNvSpPr>
                <a:spLocks/>
              </p:cNvSpPr>
              <p:nvPr/>
            </p:nvSpPr>
            <p:spPr bwMode="auto">
              <a:xfrm>
                <a:off x="5088" y="2592"/>
                <a:ext cx="96" cy="576"/>
              </a:xfrm>
              <a:prstGeom prst="rightBrace">
                <a:avLst>
                  <a:gd name="adj1" fmla="val 50000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2033" name="Text Box 60"/>
              <p:cNvSpPr txBox="1">
                <a:spLocks noChangeArrowheads="1"/>
              </p:cNvSpPr>
              <p:nvPr/>
            </p:nvSpPr>
            <p:spPr bwMode="auto">
              <a:xfrm>
                <a:off x="5179" y="2718"/>
                <a:ext cx="620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 sz="2000" b="1" dirty="0" err="1" smtClean="0">
                    <a:solidFill>
                      <a:srgbClr val="CC0000"/>
                    </a:solidFill>
                  </a:rPr>
                  <a:t>Rel</a:t>
                </a:r>
                <a:r>
                  <a:rPr lang="en-US" altLang="en-US" sz="2000" b="1" dirty="0" smtClean="0">
                    <a:solidFill>
                      <a:srgbClr val="CC0000"/>
                    </a:solidFill>
                  </a:rPr>
                  <a:t>’(</a:t>
                </a:r>
                <a:r>
                  <a:rPr lang="en-US" altLang="en-US" sz="2000" b="1" dirty="0">
                    <a:solidFill>
                      <a:srgbClr val="CC0000"/>
                    </a:solidFill>
                  </a:rPr>
                  <a:t>q)</a:t>
                </a: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825759" y="1447800"/>
            <a:ext cx="5923278" cy="2209800"/>
            <a:chOff x="2825759" y="1447800"/>
            <a:chExt cx="5923278" cy="2209800"/>
          </a:xfrm>
        </p:grpSpPr>
        <p:sp>
          <p:nvSpPr>
            <p:cNvPr id="42010" name="Rectangle 25"/>
            <p:cNvSpPr>
              <a:spLocks noChangeArrowheads="1"/>
            </p:cNvSpPr>
            <p:nvPr/>
          </p:nvSpPr>
          <p:spPr bwMode="auto">
            <a:xfrm>
              <a:off x="3816359" y="2057400"/>
              <a:ext cx="1828800" cy="1143000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 sz="2000" b="1" dirty="0">
                  <a:solidFill>
                    <a:srgbClr val="000066"/>
                  </a:solidFill>
                </a:rPr>
                <a:t>Doc </a:t>
              </a:r>
              <a:r>
                <a:rPr lang="en-US" altLang="en-US" sz="2000" b="1" dirty="0" smtClean="0">
                  <a:solidFill>
                    <a:srgbClr val="000066"/>
                  </a:solidFill>
                </a:rPr>
                <a:t>Filtering</a:t>
              </a:r>
              <a:endParaRPr lang="en-US" altLang="en-US" sz="2000" b="1" dirty="0">
                <a:solidFill>
                  <a:srgbClr val="000066"/>
                </a:solidFill>
              </a:endParaRPr>
            </a:p>
            <a:p>
              <a:pPr eaLnBrk="1" hangingPunct="1"/>
              <a:r>
                <a:rPr lang="en-US" altLang="en-US" sz="2000" b="1" dirty="0" smtClean="0">
                  <a:solidFill>
                    <a:srgbClr val="000066"/>
                  </a:solidFill>
                </a:rPr>
                <a:t>f(</a:t>
              </a:r>
              <a:r>
                <a:rPr lang="en-US" altLang="en-US" sz="2000" b="1" dirty="0" err="1" smtClean="0">
                  <a:solidFill>
                    <a:srgbClr val="000066"/>
                  </a:solidFill>
                </a:rPr>
                <a:t>d,q</a:t>
              </a:r>
              <a:r>
                <a:rPr lang="en-US" altLang="en-US" sz="2000" b="1" dirty="0">
                  <a:solidFill>
                    <a:srgbClr val="000066"/>
                  </a:solidFill>
                </a:rPr>
                <a:t>)=?</a:t>
              </a:r>
              <a:endParaRPr lang="en-US" altLang="en-US" sz="2000" b="1" dirty="0"/>
            </a:p>
          </p:txBody>
        </p:sp>
        <p:sp>
          <p:nvSpPr>
            <p:cNvPr id="42011" name="AutoShape 26"/>
            <p:cNvSpPr>
              <a:spLocks noChangeArrowheads="1"/>
            </p:cNvSpPr>
            <p:nvPr/>
          </p:nvSpPr>
          <p:spPr bwMode="auto">
            <a:xfrm>
              <a:off x="2825759" y="2514600"/>
              <a:ext cx="838200" cy="333375"/>
            </a:xfrm>
            <a:prstGeom prst="rightArrow">
              <a:avLst>
                <a:gd name="adj1" fmla="val 50000"/>
                <a:gd name="adj2" fmla="val 628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42012" name="Group 27"/>
            <p:cNvGrpSpPr>
              <a:grpSpLocks/>
            </p:cNvGrpSpPr>
            <p:nvPr/>
          </p:nvGrpSpPr>
          <p:grpSpPr bwMode="auto">
            <a:xfrm>
              <a:off x="6407159" y="1447800"/>
              <a:ext cx="1219200" cy="1066800"/>
              <a:chOff x="3696" y="1968"/>
              <a:chExt cx="768" cy="672"/>
            </a:xfrm>
          </p:grpSpPr>
          <p:sp>
            <p:nvSpPr>
              <p:cNvPr id="42042" name="Oval 28"/>
              <p:cNvSpPr>
                <a:spLocks noChangeArrowheads="1"/>
              </p:cNvSpPr>
              <p:nvPr/>
            </p:nvSpPr>
            <p:spPr bwMode="auto">
              <a:xfrm>
                <a:off x="3696" y="2064"/>
                <a:ext cx="768" cy="576"/>
              </a:xfrm>
              <a:prstGeom prst="ellipse">
                <a:avLst/>
              </a:prstGeom>
              <a:noFill/>
              <a:ln w="9525">
                <a:solidFill>
                  <a:srgbClr val="00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2043" name="Text Box 29"/>
              <p:cNvSpPr txBox="1">
                <a:spLocks noChangeArrowheads="1"/>
              </p:cNvSpPr>
              <p:nvPr/>
            </p:nvSpPr>
            <p:spPr bwMode="auto">
              <a:xfrm>
                <a:off x="3774" y="2043"/>
                <a:ext cx="22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>
                    <a:solidFill>
                      <a:srgbClr val="000066"/>
                    </a:solidFill>
                  </a:rPr>
                  <a:t>+</a:t>
                </a:r>
              </a:p>
            </p:txBody>
          </p:sp>
          <p:sp>
            <p:nvSpPr>
              <p:cNvPr id="42044" name="Rectangle 30"/>
              <p:cNvSpPr>
                <a:spLocks noChangeArrowheads="1"/>
              </p:cNvSpPr>
              <p:nvPr/>
            </p:nvSpPr>
            <p:spPr bwMode="auto">
              <a:xfrm>
                <a:off x="3840" y="2304"/>
                <a:ext cx="22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>
                    <a:solidFill>
                      <a:srgbClr val="000066"/>
                    </a:solidFill>
                  </a:rPr>
                  <a:t>+</a:t>
                </a:r>
              </a:p>
            </p:txBody>
          </p:sp>
          <p:sp>
            <p:nvSpPr>
              <p:cNvPr id="42045" name="Rectangle 31"/>
              <p:cNvSpPr>
                <a:spLocks noChangeArrowheads="1"/>
              </p:cNvSpPr>
              <p:nvPr/>
            </p:nvSpPr>
            <p:spPr bwMode="auto">
              <a:xfrm>
                <a:off x="3984" y="2112"/>
                <a:ext cx="22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>
                    <a:solidFill>
                      <a:srgbClr val="000066"/>
                    </a:solidFill>
                  </a:rPr>
                  <a:t>+</a:t>
                </a:r>
              </a:p>
            </p:txBody>
          </p:sp>
          <p:sp>
            <p:nvSpPr>
              <p:cNvPr id="42046" name="Rectangle 32"/>
              <p:cNvSpPr>
                <a:spLocks noChangeArrowheads="1"/>
              </p:cNvSpPr>
              <p:nvPr/>
            </p:nvSpPr>
            <p:spPr bwMode="auto">
              <a:xfrm>
                <a:off x="4032" y="2304"/>
                <a:ext cx="22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>
                    <a:solidFill>
                      <a:srgbClr val="000066"/>
                    </a:solidFill>
                  </a:rPr>
                  <a:t>+</a:t>
                </a:r>
              </a:p>
            </p:txBody>
          </p:sp>
          <p:sp>
            <p:nvSpPr>
              <p:cNvPr id="42047" name="Rectangle 33"/>
              <p:cNvSpPr>
                <a:spLocks noChangeArrowheads="1"/>
              </p:cNvSpPr>
              <p:nvPr/>
            </p:nvSpPr>
            <p:spPr bwMode="auto">
              <a:xfrm>
                <a:off x="4080" y="1968"/>
                <a:ext cx="17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>
                    <a:solidFill>
                      <a:srgbClr val="000066"/>
                    </a:solidFill>
                  </a:rPr>
                  <a:t>-</a:t>
                </a:r>
              </a:p>
            </p:txBody>
          </p:sp>
          <p:sp>
            <p:nvSpPr>
              <p:cNvPr id="42048" name="Rectangle 34"/>
              <p:cNvSpPr>
                <a:spLocks noChangeArrowheads="1"/>
              </p:cNvSpPr>
              <p:nvPr/>
            </p:nvSpPr>
            <p:spPr bwMode="auto">
              <a:xfrm>
                <a:off x="4176" y="2064"/>
                <a:ext cx="17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>
                    <a:solidFill>
                      <a:srgbClr val="000066"/>
                    </a:solidFill>
                  </a:rPr>
                  <a:t>-</a:t>
                </a:r>
              </a:p>
            </p:txBody>
          </p:sp>
          <p:sp>
            <p:nvSpPr>
              <p:cNvPr id="42049" name="Rectangle 35"/>
              <p:cNvSpPr>
                <a:spLocks noChangeArrowheads="1"/>
              </p:cNvSpPr>
              <p:nvPr/>
            </p:nvSpPr>
            <p:spPr bwMode="auto">
              <a:xfrm>
                <a:off x="4128" y="2256"/>
                <a:ext cx="22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>
                    <a:solidFill>
                      <a:srgbClr val="000066"/>
                    </a:solidFill>
                  </a:rPr>
                  <a:t>+</a:t>
                </a:r>
              </a:p>
            </p:txBody>
          </p:sp>
        </p:grpSp>
        <p:sp>
          <p:nvSpPr>
            <p:cNvPr id="42013" name="AutoShape 36"/>
            <p:cNvSpPr>
              <a:spLocks noChangeArrowheads="1"/>
            </p:cNvSpPr>
            <p:nvPr/>
          </p:nvSpPr>
          <p:spPr bwMode="auto">
            <a:xfrm rot="19814635">
              <a:off x="5747654" y="2178196"/>
              <a:ext cx="609600" cy="180975"/>
            </a:xfrm>
            <a:prstGeom prst="rightArrow">
              <a:avLst>
                <a:gd name="adj1" fmla="val 50000"/>
                <a:gd name="adj2" fmla="val 8421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014" name="AutoShape 37"/>
            <p:cNvSpPr>
              <a:spLocks noChangeArrowheads="1"/>
            </p:cNvSpPr>
            <p:nvPr/>
          </p:nvSpPr>
          <p:spPr bwMode="auto">
            <a:xfrm rot="1971141" flipV="1">
              <a:off x="5747654" y="2728913"/>
              <a:ext cx="609600" cy="180975"/>
            </a:xfrm>
            <a:prstGeom prst="rightArrow">
              <a:avLst>
                <a:gd name="adj1" fmla="val 50000"/>
                <a:gd name="adj2" fmla="val 8421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42015" name="Group 38"/>
            <p:cNvGrpSpPr>
              <a:grpSpLocks/>
            </p:cNvGrpSpPr>
            <p:nvPr/>
          </p:nvGrpSpPr>
          <p:grpSpPr bwMode="auto">
            <a:xfrm>
              <a:off x="6407159" y="2590800"/>
              <a:ext cx="1905000" cy="1066800"/>
              <a:chOff x="3696" y="1968"/>
              <a:chExt cx="768" cy="672"/>
            </a:xfrm>
          </p:grpSpPr>
          <p:sp>
            <p:nvSpPr>
              <p:cNvPr id="42034" name="Oval 39"/>
              <p:cNvSpPr>
                <a:spLocks noChangeArrowheads="1"/>
              </p:cNvSpPr>
              <p:nvPr/>
            </p:nvSpPr>
            <p:spPr bwMode="auto">
              <a:xfrm>
                <a:off x="3696" y="2064"/>
                <a:ext cx="768" cy="576"/>
              </a:xfrm>
              <a:prstGeom prst="ellipse">
                <a:avLst/>
              </a:prstGeom>
              <a:noFill/>
              <a:ln w="9525">
                <a:solidFill>
                  <a:srgbClr val="00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2035" name="Text Box 40"/>
              <p:cNvSpPr txBox="1">
                <a:spLocks noChangeArrowheads="1"/>
              </p:cNvSpPr>
              <p:nvPr/>
            </p:nvSpPr>
            <p:spPr bwMode="auto">
              <a:xfrm>
                <a:off x="3831" y="2043"/>
                <a:ext cx="1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>
                    <a:solidFill>
                      <a:srgbClr val="000066"/>
                    </a:solidFill>
                  </a:rPr>
                  <a:t>-</a:t>
                </a:r>
              </a:p>
            </p:txBody>
          </p:sp>
          <p:sp>
            <p:nvSpPr>
              <p:cNvPr id="42036" name="Rectangle 41"/>
              <p:cNvSpPr>
                <a:spLocks noChangeArrowheads="1"/>
              </p:cNvSpPr>
              <p:nvPr/>
            </p:nvSpPr>
            <p:spPr bwMode="auto">
              <a:xfrm>
                <a:off x="3881" y="2304"/>
                <a:ext cx="14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>
                    <a:solidFill>
                      <a:srgbClr val="000066"/>
                    </a:solidFill>
                  </a:rPr>
                  <a:t>+</a:t>
                </a:r>
              </a:p>
            </p:txBody>
          </p:sp>
          <p:sp>
            <p:nvSpPr>
              <p:cNvPr id="42037" name="Rectangle 42"/>
              <p:cNvSpPr>
                <a:spLocks noChangeArrowheads="1"/>
              </p:cNvSpPr>
              <p:nvPr/>
            </p:nvSpPr>
            <p:spPr bwMode="auto">
              <a:xfrm>
                <a:off x="4041" y="2112"/>
                <a:ext cx="1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>
                    <a:solidFill>
                      <a:srgbClr val="000066"/>
                    </a:solidFill>
                  </a:rPr>
                  <a:t>-</a:t>
                </a:r>
              </a:p>
            </p:txBody>
          </p:sp>
          <p:sp>
            <p:nvSpPr>
              <p:cNvPr id="42038" name="Rectangle 43"/>
              <p:cNvSpPr>
                <a:spLocks noChangeArrowheads="1"/>
              </p:cNvSpPr>
              <p:nvPr/>
            </p:nvSpPr>
            <p:spPr bwMode="auto">
              <a:xfrm>
                <a:off x="4089" y="2304"/>
                <a:ext cx="1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>
                    <a:solidFill>
                      <a:srgbClr val="000066"/>
                    </a:solidFill>
                  </a:rPr>
                  <a:t>-</a:t>
                </a:r>
              </a:p>
            </p:txBody>
          </p:sp>
          <p:sp>
            <p:nvSpPr>
              <p:cNvPr id="42039" name="Rectangle 44"/>
              <p:cNvSpPr>
                <a:spLocks noChangeArrowheads="1"/>
              </p:cNvSpPr>
              <p:nvPr/>
            </p:nvSpPr>
            <p:spPr bwMode="auto">
              <a:xfrm>
                <a:off x="4112" y="1968"/>
                <a:ext cx="1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>
                    <a:solidFill>
                      <a:srgbClr val="000066"/>
                    </a:solidFill>
                  </a:rPr>
                  <a:t>-</a:t>
                </a:r>
              </a:p>
            </p:txBody>
          </p:sp>
          <p:sp>
            <p:nvSpPr>
              <p:cNvPr id="42040" name="Rectangle 45"/>
              <p:cNvSpPr>
                <a:spLocks noChangeArrowheads="1"/>
              </p:cNvSpPr>
              <p:nvPr/>
            </p:nvSpPr>
            <p:spPr bwMode="auto">
              <a:xfrm>
                <a:off x="4208" y="2064"/>
                <a:ext cx="1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>
                    <a:solidFill>
                      <a:srgbClr val="000066"/>
                    </a:solidFill>
                  </a:rPr>
                  <a:t>-</a:t>
                </a:r>
              </a:p>
            </p:txBody>
          </p:sp>
          <p:sp>
            <p:nvSpPr>
              <p:cNvPr id="42041" name="Rectangle 46"/>
              <p:cNvSpPr>
                <a:spLocks noChangeArrowheads="1"/>
              </p:cNvSpPr>
              <p:nvPr/>
            </p:nvSpPr>
            <p:spPr bwMode="auto">
              <a:xfrm>
                <a:off x="4185" y="2256"/>
                <a:ext cx="1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>
                    <a:solidFill>
                      <a:srgbClr val="000066"/>
                    </a:solidFill>
                  </a:rPr>
                  <a:t>-</a:t>
                </a:r>
              </a:p>
            </p:txBody>
          </p:sp>
        </p:grpSp>
        <p:sp>
          <p:nvSpPr>
            <p:cNvPr id="42016" name="Rectangle 47"/>
            <p:cNvSpPr>
              <a:spLocks noChangeArrowheads="1"/>
            </p:cNvSpPr>
            <p:nvPr/>
          </p:nvSpPr>
          <p:spPr bwMode="auto">
            <a:xfrm>
              <a:off x="7016759" y="2819400"/>
              <a:ext cx="2825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0066"/>
                  </a:solidFill>
                </a:rPr>
                <a:t>-</a:t>
              </a:r>
            </a:p>
          </p:txBody>
        </p:sp>
        <p:sp>
          <p:nvSpPr>
            <p:cNvPr id="42017" name="Rectangle 48"/>
            <p:cNvSpPr>
              <a:spLocks noChangeArrowheads="1"/>
            </p:cNvSpPr>
            <p:nvPr/>
          </p:nvSpPr>
          <p:spPr bwMode="auto">
            <a:xfrm>
              <a:off x="6711959" y="2895600"/>
              <a:ext cx="2825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0066"/>
                  </a:solidFill>
                </a:rPr>
                <a:t>-</a:t>
              </a:r>
            </a:p>
          </p:txBody>
        </p:sp>
        <p:sp>
          <p:nvSpPr>
            <p:cNvPr id="42018" name="Rectangle 49"/>
            <p:cNvSpPr>
              <a:spLocks noChangeArrowheads="1"/>
            </p:cNvSpPr>
            <p:nvPr/>
          </p:nvSpPr>
          <p:spPr bwMode="auto">
            <a:xfrm>
              <a:off x="7016759" y="2590800"/>
              <a:ext cx="2825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0066"/>
                  </a:solidFill>
                </a:rPr>
                <a:t>-</a:t>
              </a:r>
            </a:p>
          </p:txBody>
        </p:sp>
        <p:sp>
          <p:nvSpPr>
            <p:cNvPr id="42021" name="Text Box 52"/>
            <p:cNvSpPr txBox="1">
              <a:spLocks noChangeArrowheads="1"/>
            </p:cNvSpPr>
            <p:nvPr/>
          </p:nvSpPr>
          <p:spPr bwMode="auto">
            <a:xfrm>
              <a:off x="5781684" y="179546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0066"/>
                  </a:solidFill>
                </a:rPr>
                <a:t>1</a:t>
              </a:r>
            </a:p>
          </p:txBody>
        </p:sp>
        <p:sp>
          <p:nvSpPr>
            <p:cNvPr id="42022" name="Text Box 53"/>
            <p:cNvSpPr txBox="1">
              <a:spLocks noChangeArrowheads="1"/>
            </p:cNvSpPr>
            <p:nvPr/>
          </p:nvSpPr>
          <p:spPr bwMode="auto">
            <a:xfrm>
              <a:off x="5765809" y="293846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0066"/>
                  </a:solidFill>
                </a:rPr>
                <a:t>0</a:t>
              </a:r>
            </a:p>
          </p:txBody>
        </p:sp>
        <p:sp>
          <p:nvSpPr>
            <p:cNvPr id="42026" name="Text Box 57"/>
            <p:cNvSpPr txBox="1">
              <a:spLocks noChangeArrowheads="1"/>
            </p:cNvSpPr>
            <p:nvPr/>
          </p:nvSpPr>
          <p:spPr bwMode="auto">
            <a:xfrm>
              <a:off x="7764472" y="1724025"/>
              <a:ext cx="9845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 sz="2000" b="1" dirty="0" err="1" smtClean="0">
                  <a:solidFill>
                    <a:srgbClr val="CC0000"/>
                  </a:solidFill>
                </a:rPr>
                <a:t>Rel</a:t>
              </a:r>
              <a:r>
                <a:rPr lang="en-US" altLang="en-US" sz="2000" b="1" dirty="0" smtClean="0">
                  <a:solidFill>
                    <a:srgbClr val="CC0000"/>
                  </a:solidFill>
                </a:rPr>
                <a:t>’(</a:t>
              </a:r>
              <a:r>
                <a:rPr lang="en-US" altLang="en-US" sz="2000" b="1" dirty="0">
                  <a:solidFill>
                    <a:srgbClr val="CC0000"/>
                  </a:solidFill>
                </a:rPr>
                <a:t>q)</a:t>
              </a:r>
            </a:p>
          </p:txBody>
        </p:sp>
        <p:sp>
          <p:nvSpPr>
            <p:cNvPr id="42028" name="Line 61"/>
            <p:cNvSpPr>
              <a:spLocks noChangeShapeType="1"/>
            </p:cNvSpPr>
            <p:nvPr/>
          </p:nvSpPr>
          <p:spPr bwMode="auto">
            <a:xfrm flipH="1">
              <a:off x="7473959" y="1905000"/>
              <a:ext cx="304800" cy="1524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76258" y="2057400"/>
            <a:ext cx="2174875" cy="1638300"/>
            <a:chOff x="476258" y="2057400"/>
            <a:chExt cx="2174875" cy="1638300"/>
          </a:xfrm>
        </p:grpSpPr>
        <p:sp>
          <p:nvSpPr>
            <p:cNvPr id="42029" name="Freeform 62"/>
            <p:cNvSpPr>
              <a:spLocks/>
            </p:cNvSpPr>
            <p:nvPr/>
          </p:nvSpPr>
          <p:spPr bwMode="auto">
            <a:xfrm>
              <a:off x="603259" y="2794000"/>
              <a:ext cx="1511300" cy="901700"/>
            </a:xfrm>
            <a:custGeom>
              <a:avLst/>
              <a:gdLst>
                <a:gd name="T0" fmla="*/ 2147483647 w 952"/>
                <a:gd name="T1" fmla="*/ 2147483647 h 568"/>
                <a:gd name="T2" fmla="*/ 2147483647 w 952"/>
                <a:gd name="T3" fmla="*/ 2147483647 h 568"/>
                <a:gd name="T4" fmla="*/ 2147483647 w 952"/>
                <a:gd name="T5" fmla="*/ 2147483647 h 568"/>
                <a:gd name="T6" fmla="*/ 2147483647 w 952"/>
                <a:gd name="T7" fmla="*/ 2147483647 h 568"/>
                <a:gd name="T8" fmla="*/ 2147483647 w 952"/>
                <a:gd name="T9" fmla="*/ 2147483647 h 568"/>
                <a:gd name="T10" fmla="*/ 2147483647 w 952"/>
                <a:gd name="T11" fmla="*/ 2147483647 h 568"/>
                <a:gd name="T12" fmla="*/ 2147483647 w 952"/>
                <a:gd name="T13" fmla="*/ 2147483647 h 568"/>
                <a:gd name="T14" fmla="*/ 2147483647 w 952"/>
                <a:gd name="T15" fmla="*/ 2147483647 h 5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52"/>
                <a:gd name="T25" fmla="*/ 0 h 568"/>
                <a:gd name="T26" fmla="*/ 952 w 952"/>
                <a:gd name="T27" fmla="*/ 568 h 5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52" h="568">
                  <a:moveTo>
                    <a:pt x="152" y="64"/>
                  </a:moveTo>
                  <a:cubicBezTo>
                    <a:pt x="208" y="0"/>
                    <a:pt x="304" y="72"/>
                    <a:pt x="392" y="112"/>
                  </a:cubicBezTo>
                  <a:cubicBezTo>
                    <a:pt x="480" y="152"/>
                    <a:pt x="632" y="312"/>
                    <a:pt x="680" y="304"/>
                  </a:cubicBezTo>
                  <a:cubicBezTo>
                    <a:pt x="728" y="296"/>
                    <a:pt x="640" y="64"/>
                    <a:pt x="680" y="64"/>
                  </a:cubicBezTo>
                  <a:cubicBezTo>
                    <a:pt x="720" y="64"/>
                    <a:pt x="952" y="232"/>
                    <a:pt x="920" y="304"/>
                  </a:cubicBezTo>
                  <a:cubicBezTo>
                    <a:pt x="888" y="376"/>
                    <a:pt x="632" y="464"/>
                    <a:pt x="488" y="496"/>
                  </a:cubicBezTo>
                  <a:cubicBezTo>
                    <a:pt x="344" y="528"/>
                    <a:pt x="112" y="568"/>
                    <a:pt x="56" y="496"/>
                  </a:cubicBezTo>
                  <a:cubicBezTo>
                    <a:pt x="0" y="424"/>
                    <a:pt x="96" y="128"/>
                    <a:pt x="152" y="64"/>
                  </a:cubicBezTo>
                  <a:close/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0" name="Rectangle 63"/>
            <p:cNvSpPr>
              <a:spLocks noChangeArrowheads="1"/>
            </p:cNvSpPr>
            <p:nvPr/>
          </p:nvSpPr>
          <p:spPr bwMode="auto">
            <a:xfrm>
              <a:off x="476258" y="2057400"/>
              <a:ext cx="21748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 sz="2000" b="1" dirty="0" smtClean="0">
                  <a:solidFill>
                    <a:srgbClr val="CC0000"/>
                  </a:solidFill>
                </a:rPr>
                <a:t>True </a:t>
              </a:r>
              <a:r>
                <a:rPr lang="en-US" altLang="en-US" sz="2000" b="1" dirty="0" err="1" smtClean="0">
                  <a:solidFill>
                    <a:srgbClr val="CC0000"/>
                  </a:solidFill>
                </a:rPr>
                <a:t>Rel</a:t>
              </a:r>
              <a:r>
                <a:rPr lang="en-US" altLang="en-US" sz="2000" b="1" dirty="0" smtClean="0">
                  <a:solidFill>
                    <a:srgbClr val="CC0000"/>
                  </a:solidFill>
                </a:rPr>
                <a:t>(q</a:t>
              </a:r>
              <a:r>
                <a:rPr lang="en-US" altLang="en-US" sz="2000" b="1" dirty="0">
                  <a:solidFill>
                    <a:srgbClr val="CC0000"/>
                  </a:solidFill>
                </a:rPr>
                <a:t>)</a:t>
              </a:r>
            </a:p>
          </p:txBody>
        </p:sp>
        <p:sp>
          <p:nvSpPr>
            <p:cNvPr id="42031" name="Line 64"/>
            <p:cNvSpPr>
              <a:spLocks noChangeShapeType="1"/>
            </p:cNvSpPr>
            <p:nvPr/>
          </p:nvSpPr>
          <p:spPr bwMode="auto">
            <a:xfrm>
              <a:off x="1073159" y="2514600"/>
              <a:ext cx="0" cy="5334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6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cs typeface="Arial" charset="0"/>
              </a:rPr>
              <a:t>Ranking is often preferred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cs typeface="Arial" charset="0"/>
              </a:rPr>
              <a:t>Relevance is a matter of degree</a:t>
            </a:r>
          </a:p>
          <a:p>
            <a:pPr lvl="1"/>
            <a:r>
              <a:rPr lang="en-US" altLang="en-US" dirty="0" smtClean="0">
                <a:cs typeface="Arial" charset="0"/>
              </a:rPr>
              <a:t>Easier for users to find appropriate queries</a:t>
            </a:r>
          </a:p>
          <a:p>
            <a:r>
              <a:rPr lang="en-US" altLang="en-US" dirty="0" smtClean="0">
                <a:cs typeface="Arial" charset="0"/>
              </a:rPr>
              <a:t>A user can stop browsing anywhere, so the boundary is controlled by the user</a:t>
            </a:r>
          </a:p>
          <a:p>
            <a:pPr lvl="1"/>
            <a:r>
              <a:rPr lang="en-US" altLang="en-US" dirty="0" smtClean="0">
                <a:cs typeface="Arial" charset="0"/>
              </a:rPr>
              <a:t>Users prefer coverage would view more items</a:t>
            </a:r>
          </a:p>
          <a:p>
            <a:pPr lvl="1"/>
            <a:r>
              <a:rPr lang="en-US" altLang="en-US" dirty="0" smtClean="0">
                <a:cs typeface="Arial" charset="0"/>
              </a:rPr>
              <a:t>Users prefer precision would view only a few</a:t>
            </a:r>
          </a:p>
          <a:p>
            <a:r>
              <a:rPr lang="en-US" altLang="en-US" dirty="0" smtClean="0">
                <a:cs typeface="Arial" charset="0"/>
              </a:rPr>
              <a:t>Theoretical justification: Probability Ranking Principle</a:t>
            </a:r>
            <a:endParaRPr lang="en-US" altLang="en-US" b="0" baseline="30000" dirty="0" smtClean="0"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8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Retrieval procedure in modern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Boolean model provides </a:t>
            </a:r>
            <a:r>
              <a:rPr lang="en-US" u="sng" dirty="0" smtClean="0"/>
              <a:t>all</a:t>
            </a:r>
            <a:r>
              <a:rPr lang="en-US" dirty="0" smtClean="0"/>
              <a:t> the ranking candidates</a:t>
            </a:r>
          </a:p>
          <a:p>
            <a:pPr lvl="1"/>
            <a:r>
              <a:rPr lang="en-US" dirty="0" smtClean="0"/>
              <a:t>Locate documents satisfying Boolean condition</a:t>
            </a:r>
          </a:p>
          <a:p>
            <a:pPr lvl="2"/>
            <a:r>
              <a:rPr lang="en-US" dirty="0" smtClean="0"/>
              <a:t>E.g., “</a:t>
            </a:r>
            <a:r>
              <a:rPr lang="en-US" dirty="0" err="1" smtClean="0"/>
              <a:t>obama</a:t>
            </a:r>
            <a:r>
              <a:rPr lang="en-US" dirty="0" smtClean="0"/>
              <a:t> healthcare” -&gt; “</a:t>
            </a:r>
            <a:r>
              <a:rPr lang="en-US" dirty="0" err="1" smtClean="0"/>
              <a:t>obama</a:t>
            </a:r>
            <a:r>
              <a:rPr lang="en-US" dirty="0" smtClean="0"/>
              <a:t>” OR “healthcare”</a:t>
            </a:r>
          </a:p>
          <a:p>
            <a:r>
              <a:rPr lang="en-US" dirty="0" smtClean="0"/>
              <a:t>Rank candidates by relevance</a:t>
            </a:r>
          </a:p>
          <a:p>
            <a:pPr lvl="1"/>
            <a:r>
              <a:rPr lang="en-US" dirty="0" smtClean="0"/>
              <a:t>Important: the notion of relevance</a:t>
            </a:r>
          </a:p>
          <a:p>
            <a:r>
              <a:rPr lang="en-US" dirty="0" smtClean="0"/>
              <a:t>Efficiency consideration</a:t>
            </a:r>
          </a:p>
          <a:p>
            <a:pPr lvl="1"/>
            <a:r>
              <a:rPr lang="en-US" dirty="0" smtClean="0"/>
              <a:t>Top-k retrieval (</a:t>
            </a:r>
            <a:r>
              <a:rPr lang="en-US" dirty="0" smtClean="0">
                <a:hlinkClick r:id="rId2"/>
              </a:rPr>
              <a:t>Google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0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Notion of relevance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23876" y="1431925"/>
            <a:ext cx="7975601" cy="1706563"/>
            <a:chOff x="378" y="768"/>
            <a:chExt cx="5024" cy="1075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2304" y="768"/>
              <a:ext cx="8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2400" dirty="0">
                  <a:solidFill>
                    <a:srgbClr val="000066"/>
                  </a:solidFill>
                  <a:latin typeface="Arial Narrow" pitchFamily="34" charset="0"/>
                </a:rPr>
                <a:t>Relevance</a:t>
              </a:r>
              <a:endParaRPr lang="en-US" altLang="en-US" sz="2400" dirty="0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78" y="1439"/>
              <a:ext cx="122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800" b="1" dirty="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</a:t>
              </a:r>
              <a:r>
                <a:rPr lang="en-US" altLang="en-US" sz="1800" b="1" dirty="0">
                  <a:solidFill>
                    <a:srgbClr val="000066"/>
                  </a:solidFill>
                  <a:latin typeface="Arial Narrow" pitchFamily="34" charset="0"/>
                </a:rPr>
                <a:t>(Rep(q), Rep(d))    </a:t>
              </a:r>
            </a:p>
            <a:p>
              <a:pPr algn="ctr"/>
              <a:r>
                <a:rPr lang="en-US" altLang="en-US" sz="1800" b="1" dirty="0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  <a:r>
                <a:rPr lang="en-US" altLang="en-US" sz="1800" b="1" dirty="0">
                  <a:solidFill>
                    <a:srgbClr val="FF0000"/>
                  </a:solidFill>
                  <a:latin typeface="Arial Narrow" pitchFamily="34" charset="0"/>
                </a:rPr>
                <a:t>Similarity</a:t>
              </a:r>
              <a:endParaRPr lang="en-US" altLang="en-US" sz="2000" dirty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955" y="1439"/>
              <a:ext cx="152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800" b="1" dirty="0">
                  <a:solidFill>
                    <a:srgbClr val="000066"/>
                  </a:solidFill>
                  <a:latin typeface="Arial Narrow" pitchFamily="34" charset="0"/>
                </a:rPr>
                <a:t>P(r=1|q,d)   r </a:t>
              </a:r>
              <a:r>
                <a:rPr lang="en-US" altLang="en-US" sz="1800" b="1" dirty="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{0,1}</a:t>
              </a:r>
              <a:r>
                <a:rPr lang="en-US" altLang="en-US" sz="1800" b="1" dirty="0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</a:p>
            <a:p>
              <a:pPr algn="ctr"/>
              <a:r>
                <a:rPr lang="en-US" altLang="en-US" sz="1800" b="1" dirty="0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  <a:r>
                <a:rPr lang="en-US" altLang="en-US" sz="1800" b="1" dirty="0">
                  <a:solidFill>
                    <a:srgbClr val="FF0000"/>
                  </a:solidFill>
                  <a:latin typeface="Arial Narrow" pitchFamily="34" charset="0"/>
                </a:rPr>
                <a:t>Probability of Relevance</a:t>
              </a:r>
              <a:endParaRPr lang="en-US" altLang="en-US" sz="1800" b="1" dirty="0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984" y="1439"/>
              <a:ext cx="141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800" b="1" dirty="0">
                  <a:solidFill>
                    <a:srgbClr val="000066"/>
                  </a:solidFill>
                  <a:latin typeface="Arial Narrow" pitchFamily="34" charset="0"/>
                </a:rPr>
                <a:t>P(d </a:t>
              </a:r>
              <a:r>
                <a:rPr lang="en-US" altLang="en-US" sz="1800" b="1" dirty="0">
                  <a:sym typeface="Symbol" pitchFamily="18" charset="2"/>
                </a:rPr>
                <a:t></a:t>
              </a:r>
              <a:r>
                <a:rPr lang="en-US" altLang="en-US" sz="1800" b="1" dirty="0">
                  <a:solidFill>
                    <a:srgbClr val="000066"/>
                  </a:solidFill>
                  <a:latin typeface="Arial Narrow" pitchFamily="34" charset="0"/>
                </a:rPr>
                <a:t>q) or P(q </a:t>
              </a:r>
              <a:r>
                <a:rPr lang="en-US" altLang="en-US" sz="1800" b="1" dirty="0">
                  <a:sym typeface="Symbol" pitchFamily="18" charset="2"/>
                </a:rPr>
                <a:t></a:t>
              </a:r>
              <a:r>
                <a:rPr lang="en-US" altLang="en-US" sz="1800" b="1" dirty="0">
                  <a:solidFill>
                    <a:srgbClr val="000066"/>
                  </a:solidFill>
                  <a:latin typeface="Arial Narrow" pitchFamily="34" charset="0"/>
                </a:rPr>
                <a:t>d)</a:t>
              </a:r>
            </a:p>
            <a:p>
              <a:pPr algn="ctr"/>
              <a:r>
                <a:rPr lang="en-US" altLang="en-US" sz="1800" b="1" dirty="0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  <a:r>
                <a:rPr lang="en-US" altLang="en-US" sz="1800" b="1" dirty="0">
                  <a:solidFill>
                    <a:srgbClr val="FF0000"/>
                  </a:solidFill>
                  <a:latin typeface="Arial Narrow" pitchFamily="34" charset="0"/>
                </a:rPr>
                <a:t>Probabilistic inference</a:t>
              </a: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H="1">
              <a:off x="933" y="1104"/>
              <a:ext cx="1658" cy="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2734" y="110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928" y="1104"/>
              <a:ext cx="158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107950" y="3260725"/>
            <a:ext cx="2919413" cy="2578100"/>
            <a:chOff x="116" y="1920"/>
            <a:chExt cx="1839" cy="1624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483" y="2175"/>
              <a:ext cx="901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Different </a:t>
              </a:r>
            </a:p>
            <a:p>
              <a:r>
                <a:rPr lang="en-US" alt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rep &amp; </a:t>
              </a:r>
              <a:r>
                <a:rPr lang="en-US" altLang="en-US" sz="1600" b="1">
                  <a:solidFill>
                    <a:srgbClr val="000066"/>
                  </a:solidFill>
                  <a:latin typeface="Arial Narrow" pitchFamily="34" charset="0"/>
                </a:rPr>
                <a:t> similarity</a:t>
              </a:r>
              <a:endParaRPr lang="en-US" alt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912" y="192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H="1">
              <a:off x="480" y="2544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116" y="2991"/>
              <a:ext cx="911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Vector space</a:t>
              </a:r>
            </a:p>
            <a:p>
              <a:r>
                <a:rPr lang="en-US" alt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</a:t>
              </a:r>
            </a:p>
            <a:p>
              <a:r>
                <a:rPr lang="en-US" alt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(Salton et al., 75)</a:t>
              </a:r>
              <a:endParaRPr lang="en-US" alt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008" y="2544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008" y="3024"/>
              <a:ext cx="947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Prob. distr.</a:t>
              </a:r>
            </a:p>
            <a:p>
              <a:r>
                <a:rPr lang="en-US" alt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</a:t>
              </a:r>
            </a:p>
            <a:p>
              <a:r>
                <a:rPr lang="en-US" altLang="en-US" sz="1600">
                  <a:solidFill>
                    <a:srgbClr val="000066"/>
                  </a:solidFill>
                  <a:latin typeface="Arial Narrow" pitchFamily="34" charset="0"/>
                </a:rPr>
                <a:t>(Wong &amp; Yao, 89)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749" y="259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2400" dirty="0"/>
                <a:t>…</a:t>
              </a:r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2338388" y="3108325"/>
            <a:ext cx="3160713" cy="1206500"/>
            <a:chOff x="1521" y="1824"/>
            <a:chExt cx="1991" cy="760"/>
          </a:xfrm>
        </p:grpSpPr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491" y="2069"/>
              <a:ext cx="102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en-US" sz="1600" b="1" dirty="0" smtClean="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Generative Model</a:t>
              </a:r>
              <a:endParaRPr lang="en-US" altLang="en-US" sz="1600" dirty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2064" y="1824"/>
              <a:ext cx="48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521" y="2064"/>
              <a:ext cx="686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Regression</a:t>
              </a:r>
            </a:p>
            <a:p>
              <a:r>
                <a:rPr lang="en-US" alt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</a:t>
              </a:r>
            </a:p>
            <a:p>
              <a:r>
                <a:rPr lang="en-US" alt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(Fox 83)</a:t>
              </a:r>
              <a:endParaRPr lang="en-US" alt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2688" y="1824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3267075" y="4784725"/>
            <a:ext cx="1525588" cy="1298575"/>
            <a:chOff x="2106" y="2880"/>
            <a:chExt cx="961" cy="818"/>
          </a:xfrm>
        </p:grpSpPr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2106" y="3024"/>
              <a:ext cx="961" cy="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Classical</a:t>
              </a:r>
            </a:p>
            <a:p>
              <a:r>
                <a:rPr lang="en-US" alt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prob. Model</a:t>
              </a:r>
            </a:p>
            <a:p>
              <a:r>
                <a:rPr lang="en-US" altLang="en-US" sz="1600">
                  <a:solidFill>
                    <a:srgbClr val="000066"/>
                  </a:solidFill>
                  <a:latin typeface="Arial Narrow" pitchFamily="34" charset="0"/>
                </a:rPr>
                <a:t>(Robertson &amp; </a:t>
              </a:r>
            </a:p>
            <a:p>
              <a:r>
                <a:rPr lang="en-US" altLang="en-US" sz="1600">
                  <a:solidFill>
                    <a:srgbClr val="000066"/>
                  </a:solidFill>
                  <a:latin typeface="Arial Narrow" pitchFamily="34" charset="0"/>
                </a:rPr>
                <a:t>Sparck Jones, 76)</a:t>
              </a: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2544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3429000" y="3902075"/>
            <a:ext cx="2481263" cy="930275"/>
            <a:chOff x="2208" y="2324"/>
            <a:chExt cx="1563" cy="586"/>
          </a:xfrm>
        </p:grpSpPr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2208" y="2544"/>
              <a:ext cx="651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Doc</a:t>
              </a:r>
            </a:p>
            <a:p>
              <a:r>
                <a:rPr lang="en-US" alt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generation</a:t>
              </a:r>
              <a:endParaRPr lang="en-US" alt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 flipH="1">
              <a:off x="2592" y="2324"/>
              <a:ext cx="336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3120" y="2496"/>
              <a:ext cx="651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Query</a:t>
              </a:r>
            </a:p>
            <a:p>
              <a:r>
                <a:rPr lang="en-US" alt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generation</a:t>
              </a:r>
              <a:endParaRPr lang="en-US" alt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32" name="Line 31"/>
            <p:cNvSpPr>
              <a:spLocks noChangeShapeType="1"/>
            </p:cNvSpPr>
            <p:nvPr/>
          </p:nvSpPr>
          <p:spPr bwMode="auto">
            <a:xfrm>
              <a:off x="3024" y="2324"/>
              <a:ext cx="432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4683125" y="4784725"/>
            <a:ext cx="1743075" cy="1298575"/>
            <a:chOff x="2998" y="2880"/>
            <a:chExt cx="1098" cy="818"/>
          </a:xfrm>
        </p:grpSpPr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998" y="3024"/>
              <a:ext cx="1098" cy="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LM</a:t>
              </a:r>
            </a:p>
            <a:p>
              <a:r>
                <a:rPr lang="en-US" alt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approach</a:t>
              </a:r>
            </a:p>
            <a:p>
              <a:r>
                <a:rPr lang="en-US" altLang="en-US" sz="1600">
                  <a:solidFill>
                    <a:srgbClr val="000066"/>
                  </a:solidFill>
                  <a:latin typeface="Arial Narrow" pitchFamily="34" charset="0"/>
                </a:rPr>
                <a:t>(Ponte &amp; Croft, 98)</a:t>
              </a:r>
            </a:p>
            <a:p>
              <a:r>
                <a:rPr lang="en-US" altLang="en-US" sz="1600">
                  <a:solidFill>
                    <a:srgbClr val="000066"/>
                  </a:solidFill>
                  <a:latin typeface="Arial Narrow" pitchFamily="34" charset="0"/>
                </a:rPr>
                <a:t>(Lafferty &amp; Zhai, 01a)</a:t>
              </a: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504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6096000" y="3108325"/>
            <a:ext cx="2971800" cy="2441575"/>
            <a:chOff x="3888" y="1824"/>
            <a:chExt cx="1872" cy="1538"/>
          </a:xfrm>
        </p:grpSpPr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3888" y="2736"/>
              <a:ext cx="947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Prob. concept</a:t>
              </a:r>
            </a:p>
            <a:p>
              <a:r>
                <a:rPr lang="en-US" alt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space model</a:t>
              </a:r>
            </a:p>
            <a:p>
              <a:r>
                <a:rPr lang="en-US" alt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(Wong &amp; Yao, 95)</a:t>
              </a:r>
              <a:endParaRPr lang="en-US" alt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4800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4084" y="2147"/>
              <a:ext cx="152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en-US" sz="1600" b="1" dirty="0" smtClean="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Different inference </a:t>
              </a:r>
              <a:r>
                <a:rPr lang="en-US" altLang="en-US" sz="1600" b="1" dirty="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system</a:t>
              </a:r>
              <a:endParaRPr lang="en-US" altLang="en-US" sz="1600" dirty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H="1">
              <a:off x="4368" y="2360"/>
              <a:ext cx="325" cy="3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4778" y="2688"/>
              <a:ext cx="982" cy="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Inference </a:t>
              </a:r>
            </a:p>
            <a:p>
              <a:r>
                <a:rPr lang="en-US" alt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network</a:t>
              </a:r>
            </a:p>
            <a:p>
              <a:r>
                <a:rPr lang="en-US" alt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 model</a:t>
              </a:r>
            </a:p>
            <a:p>
              <a:r>
                <a:rPr lang="en-US" alt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(Turtle &amp; Croft, 91)</a:t>
              </a:r>
              <a:endParaRPr lang="en-US" alt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42" name="Line 41"/>
            <p:cNvSpPr>
              <a:spLocks noChangeShapeType="1"/>
            </p:cNvSpPr>
            <p:nvPr/>
          </p:nvSpPr>
          <p:spPr bwMode="auto">
            <a:xfrm>
              <a:off x="4896" y="2360"/>
              <a:ext cx="288" cy="3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" name="Group 51"/>
          <p:cNvGrpSpPr>
            <a:grpSpLocks/>
          </p:cNvGrpSpPr>
          <p:nvPr/>
        </p:nvGrpSpPr>
        <p:grpSpPr bwMode="auto">
          <a:xfrm>
            <a:off x="35337" y="4865878"/>
            <a:ext cx="2249488" cy="1539875"/>
            <a:chOff x="96" y="2928"/>
            <a:chExt cx="1417" cy="970"/>
          </a:xfrm>
        </p:grpSpPr>
        <p:sp>
          <p:nvSpPr>
            <p:cNvPr id="48" name="Oval 42"/>
            <p:cNvSpPr>
              <a:spLocks noChangeArrowheads="1"/>
            </p:cNvSpPr>
            <p:nvPr/>
          </p:nvSpPr>
          <p:spPr bwMode="auto">
            <a:xfrm>
              <a:off x="96" y="2928"/>
              <a:ext cx="960" cy="672"/>
            </a:xfrm>
            <a:prstGeom prst="ellips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Text Box 43"/>
            <p:cNvSpPr txBox="1">
              <a:spLocks noChangeArrowheads="1"/>
            </p:cNvSpPr>
            <p:nvPr/>
          </p:nvSpPr>
          <p:spPr bwMode="auto">
            <a:xfrm>
              <a:off x="336" y="3648"/>
              <a:ext cx="117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solidFill>
                    <a:srgbClr val="CC0000"/>
                  </a:solidFill>
                </a:rPr>
                <a:t>Today’s lecture</a:t>
              </a:r>
            </a:p>
          </p:txBody>
        </p:sp>
        <p:sp>
          <p:nvSpPr>
            <p:cNvPr id="50" name="Line 44"/>
            <p:cNvSpPr>
              <a:spLocks noChangeShapeType="1"/>
            </p:cNvSpPr>
            <p:nvPr/>
          </p:nvSpPr>
          <p:spPr bwMode="auto">
            <a:xfrm flipH="1" flipV="1">
              <a:off x="929" y="3512"/>
              <a:ext cx="96" cy="192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4780: Information Retrieval</a:t>
            </a:r>
            <a:endParaRPr lang="en-US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8BE9-47C8-4C45-B88F-68A848B051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7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2771</TotalTime>
  <Words>2148</Words>
  <Application>Microsoft Office PowerPoint</Application>
  <PresentationFormat>On-screen Show (4:3)</PresentationFormat>
  <Paragraphs>587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 Unicode MS</vt:lpstr>
      <vt:lpstr>Gill Sans MT</vt:lpstr>
      <vt:lpstr>ＭＳ Ｐゴシック</vt:lpstr>
      <vt:lpstr>Arial</vt:lpstr>
      <vt:lpstr>Arial Narrow</vt:lpstr>
      <vt:lpstr>Calibri</vt:lpstr>
      <vt:lpstr>Cambria Math</vt:lpstr>
      <vt:lpstr>Symbol</vt:lpstr>
      <vt:lpstr>Wingdings</vt:lpstr>
      <vt:lpstr>Office Theme</vt:lpstr>
      <vt:lpstr>Boolean Model</vt:lpstr>
      <vt:lpstr>Abstraction of search engine architecture</vt:lpstr>
      <vt:lpstr>Search with Boolean query</vt:lpstr>
      <vt:lpstr>Search with Boolean query</vt:lpstr>
      <vt:lpstr>Deficiency of Boolean model</vt:lpstr>
      <vt:lpstr>Document Filtering vs. Ranking</vt:lpstr>
      <vt:lpstr>Ranking is often preferred</vt:lpstr>
      <vt:lpstr>Retrieval procedure in modern IR</vt:lpstr>
      <vt:lpstr>Notion of relevance</vt:lpstr>
      <vt:lpstr>Intuitive understanding of relevance</vt:lpstr>
      <vt:lpstr>Some notations</vt:lpstr>
      <vt:lpstr>Vector Space Model</vt:lpstr>
      <vt:lpstr>Relevance = Similarity</vt:lpstr>
      <vt:lpstr>Vector space model</vt:lpstr>
      <vt:lpstr>VS Model: an illustration</vt:lpstr>
      <vt:lpstr>What the VS model doesn’t say</vt:lpstr>
      <vt:lpstr>What is a good “basic concept”?</vt:lpstr>
      <vt:lpstr>How to assign weights?</vt:lpstr>
      <vt:lpstr>TF weighting</vt:lpstr>
      <vt:lpstr>TF normalization</vt:lpstr>
      <vt:lpstr>TF normalization</vt:lpstr>
      <vt:lpstr>TF normalization</vt:lpstr>
      <vt:lpstr>TF normalization</vt:lpstr>
      <vt:lpstr>Document frequency</vt:lpstr>
      <vt:lpstr>Recap: retrieval procedure in modern IR</vt:lpstr>
      <vt:lpstr>Recap: vector space model</vt:lpstr>
      <vt:lpstr>Recap: TF weighting</vt:lpstr>
      <vt:lpstr>IDF weighting</vt:lpstr>
      <vt:lpstr>Pop-up Quiz</vt:lpstr>
      <vt:lpstr>Why document frequency</vt:lpstr>
      <vt:lpstr>TF-IDF weighting</vt:lpstr>
      <vt:lpstr>How to define a good similarity measure?</vt:lpstr>
      <vt:lpstr>How to define a good similarity measure?</vt:lpstr>
      <vt:lpstr>From distance to angle</vt:lpstr>
      <vt:lpstr>Cosine similarity</vt:lpstr>
      <vt:lpstr>Fast computation of cosine in retrieval</vt:lpstr>
      <vt:lpstr>Fast computation of cosine in retrieval</vt:lpstr>
      <vt:lpstr>Advantages of VS Model</vt:lpstr>
      <vt:lpstr>Disadvantages of VS Model</vt:lpstr>
      <vt:lpstr>What you should know</vt:lpstr>
      <vt:lpstr>Today’s reading</vt:lpstr>
    </vt:vector>
  </TitlesOfParts>
  <Company>University of Illinois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Boolean model</dc:title>
  <dc:creator>Wang, Hongning</dc:creator>
  <cp:lastModifiedBy>wang hongning</cp:lastModifiedBy>
  <cp:revision>79</cp:revision>
  <dcterms:created xsi:type="dcterms:W3CDTF">2014-07-28T15:50:37Z</dcterms:created>
  <dcterms:modified xsi:type="dcterms:W3CDTF">2020-03-04T02:00:51Z</dcterms:modified>
</cp:coreProperties>
</file>